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130"/>
  </p:notesMasterIdLst>
  <p:sldIdLst>
    <p:sldId id="256" r:id="rId2"/>
    <p:sldId id="257" r:id="rId3"/>
    <p:sldId id="421" r:id="rId4"/>
    <p:sldId id="375" r:id="rId5"/>
    <p:sldId id="264" r:id="rId6"/>
    <p:sldId id="293" r:id="rId7"/>
    <p:sldId id="294" r:id="rId8"/>
    <p:sldId id="295" r:id="rId9"/>
    <p:sldId id="296" r:id="rId10"/>
    <p:sldId id="297" r:id="rId11"/>
    <p:sldId id="298" r:id="rId12"/>
    <p:sldId id="265" r:id="rId13"/>
    <p:sldId id="376" r:id="rId14"/>
    <p:sldId id="266" r:id="rId15"/>
    <p:sldId id="385" r:id="rId16"/>
    <p:sldId id="386" r:id="rId17"/>
    <p:sldId id="387" r:id="rId18"/>
    <p:sldId id="388" r:id="rId19"/>
    <p:sldId id="389" r:id="rId20"/>
    <p:sldId id="267" r:id="rId21"/>
    <p:sldId id="301" r:id="rId22"/>
    <p:sldId id="391" r:id="rId23"/>
    <p:sldId id="392" r:id="rId24"/>
    <p:sldId id="393" r:id="rId25"/>
    <p:sldId id="394" r:id="rId26"/>
    <p:sldId id="395" r:id="rId27"/>
    <p:sldId id="302" r:id="rId28"/>
    <p:sldId id="299" r:id="rId29"/>
    <p:sldId id="300" r:id="rId30"/>
    <p:sldId id="268" r:id="rId31"/>
    <p:sldId id="292" r:id="rId32"/>
    <p:sldId id="276" r:id="rId33"/>
    <p:sldId id="277" r:id="rId34"/>
    <p:sldId id="278" r:id="rId35"/>
    <p:sldId id="279" r:id="rId36"/>
    <p:sldId id="280" r:id="rId37"/>
    <p:sldId id="281" r:id="rId38"/>
    <p:sldId id="282" r:id="rId39"/>
    <p:sldId id="283" r:id="rId40"/>
    <p:sldId id="270" r:id="rId41"/>
    <p:sldId id="272" r:id="rId42"/>
    <p:sldId id="271" r:id="rId43"/>
    <p:sldId id="284" r:id="rId44"/>
    <p:sldId id="285" r:id="rId45"/>
    <p:sldId id="286" r:id="rId46"/>
    <p:sldId id="273" r:id="rId47"/>
    <p:sldId id="287" r:id="rId48"/>
    <p:sldId id="288" r:id="rId49"/>
    <p:sldId id="274" r:id="rId50"/>
    <p:sldId id="269" r:id="rId51"/>
    <p:sldId id="291" r:id="rId52"/>
    <p:sldId id="289" r:id="rId53"/>
    <p:sldId id="290" r:id="rId54"/>
    <p:sldId id="390" r:id="rId55"/>
    <p:sldId id="414" r:id="rId56"/>
    <p:sldId id="396" r:id="rId57"/>
    <p:sldId id="415" r:id="rId58"/>
    <p:sldId id="416" r:id="rId59"/>
    <p:sldId id="417" r:id="rId60"/>
    <p:sldId id="418" r:id="rId61"/>
    <p:sldId id="419" r:id="rId62"/>
    <p:sldId id="420" r:id="rId63"/>
    <p:sldId id="397" r:id="rId64"/>
    <p:sldId id="398" r:id="rId65"/>
    <p:sldId id="422" r:id="rId66"/>
    <p:sldId id="426" r:id="rId67"/>
    <p:sldId id="423" r:id="rId68"/>
    <p:sldId id="425" r:id="rId69"/>
    <p:sldId id="399" r:id="rId70"/>
    <p:sldId id="400" r:id="rId71"/>
    <p:sldId id="401" r:id="rId72"/>
    <p:sldId id="402" r:id="rId73"/>
    <p:sldId id="403" r:id="rId74"/>
    <p:sldId id="404" r:id="rId75"/>
    <p:sldId id="405" r:id="rId76"/>
    <p:sldId id="406" r:id="rId77"/>
    <p:sldId id="427" r:id="rId78"/>
    <p:sldId id="428" r:id="rId79"/>
    <p:sldId id="275" r:id="rId80"/>
    <p:sldId id="258" r:id="rId81"/>
    <p:sldId id="303" r:id="rId82"/>
    <p:sldId id="259" r:id="rId83"/>
    <p:sldId id="260" r:id="rId84"/>
    <p:sldId id="261" r:id="rId85"/>
    <p:sldId id="305" r:id="rId86"/>
    <p:sldId id="262" r:id="rId87"/>
    <p:sldId id="304" r:id="rId88"/>
    <p:sldId id="263" r:id="rId89"/>
    <p:sldId id="307" r:id="rId90"/>
    <p:sldId id="364" r:id="rId91"/>
    <p:sldId id="357" r:id="rId92"/>
    <p:sldId id="360" r:id="rId93"/>
    <p:sldId id="361" r:id="rId94"/>
    <p:sldId id="363" r:id="rId95"/>
    <p:sldId id="362" r:id="rId96"/>
    <p:sldId id="309" r:id="rId97"/>
    <p:sldId id="310" r:id="rId98"/>
    <p:sldId id="311" r:id="rId99"/>
    <p:sldId id="358" r:id="rId100"/>
    <p:sldId id="359" r:id="rId101"/>
    <p:sldId id="312" r:id="rId102"/>
    <p:sldId id="313" r:id="rId103"/>
    <p:sldId id="314" r:id="rId104"/>
    <p:sldId id="316" r:id="rId105"/>
    <p:sldId id="317" r:id="rId106"/>
    <p:sldId id="318" r:id="rId107"/>
    <p:sldId id="319" r:id="rId108"/>
    <p:sldId id="320" r:id="rId109"/>
    <p:sldId id="315" r:id="rId110"/>
    <p:sldId id="365" r:id="rId111"/>
    <p:sldId id="373" r:id="rId112"/>
    <p:sldId id="374" r:id="rId113"/>
    <p:sldId id="366" r:id="rId114"/>
    <p:sldId id="367" r:id="rId115"/>
    <p:sldId id="368" r:id="rId116"/>
    <p:sldId id="371" r:id="rId117"/>
    <p:sldId id="372" r:id="rId118"/>
    <p:sldId id="369" r:id="rId119"/>
    <p:sldId id="306" r:id="rId120"/>
    <p:sldId id="321" r:id="rId121"/>
    <p:sldId id="407" r:id="rId122"/>
    <p:sldId id="408" r:id="rId123"/>
    <p:sldId id="409" r:id="rId124"/>
    <p:sldId id="410" r:id="rId125"/>
    <p:sldId id="411" r:id="rId126"/>
    <p:sldId id="412" r:id="rId127"/>
    <p:sldId id="413" r:id="rId128"/>
    <p:sldId id="308" r:id="rId129"/>
  </p:sldIdLst>
  <p:sldSz cx="9144000" cy="6858000" type="screen4x3"/>
  <p:notesSz cx="6858000" cy="9144000"/>
  <p:custDataLst>
    <p:tags r:id="rId1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1285" autoAdjust="0"/>
    <p:restoredTop sz="94660"/>
  </p:normalViewPr>
  <p:slideViewPr>
    <p:cSldViewPr>
      <p:cViewPr>
        <p:scale>
          <a:sx n="110" d="100"/>
          <a:sy n="110" d="100"/>
        </p:scale>
        <p:origin x="-1620"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B7AE2-6C6A-48D9-936A-339C09CDE4C4}" type="doc">
      <dgm:prSet loTypeId="urn:microsoft.com/office/officeart/2005/8/layout/hList3" loCatId="list" qsTypeId="urn:microsoft.com/office/officeart/2005/8/quickstyle/simple1" qsCatId="simple" csTypeId="urn:microsoft.com/office/officeart/2005/8/colors/accent1_1" csCatId="accent1" phldr="1"/>
      <dgm:spPr/>
      <dgm:t>
        <a:bodyPr/>
        <a:lstStyle/>
        <a:p>
          <a:endParaRPr lang="en-US"/>
        </a:p>
      </dgm:t>
    </dgm:pt>
    <dgm:pt modelId="{D58B189B-3DC1-4DEF-A114-4392CA812CE3}">
      <dgm:prSet phldrT="[Text]"/>
      <dgm:spPr/>
      <dgm:t>
        <a:bodyPr/>
        <a:lstStyle/>
        <a:p>
          <a:r>
            <a:rPr lang="en-US" dirty="0" smtClean="0"/>
            <a:t>Co-Simulation</a:t>
          </a:r>
          <a:endParaRPr lang="en-US" dirty="0"/>
        </a:p>
      </dgm:t>
    </dgm:pt>
    <dgm:pt modelId="{A06352F4-AC54-4A62-BEDF-0B4F20170F72}" type="parTrans" cxnId="{AACCE632-77B6-4767-9EC3-E39B9083EF71}">
      <dgm:prSet/>
      <dgm:spPr/>
      <dgm:t>
        <a:bodyPr/>
        <a:lstStyle/>
        <a:p>
          <a:endParaRPr lang="en-US"/>
        </a:p>
      </dgm:t>
    </dgm:pt>
    <dgm:pt modelId="{B1D27EC9-2ED1-4C37-BCB3-602F33BD5C1F}" type="sibTrans" cxnId="{AACCE632-77B6-4767-9EC3-E39B9083EF71}">
      <dgm:prSet/>
      <dgm:spPr/>
      <dgm:t>
        <a:bodyPr/>
        <a:lstStyle/>
        <a:p>
          <a:endParaRPr lang="en-US"/>
        </a:p>
      </dgm:t>
    </dgm:pt>
    <dgm:pt modelId="{35E8FE67-37AA-465B-BAFF-7C8668797374}">
      <dgm:prSet phldrT="[Text]"/>
      <dgm:spPr/>
      <dgm:t>
        <a:bodyPr anchor="t"/>
        <a:lstStyle/>
        <a:p>
          <a:pPr algn="l"/>
          <a:endParaRPr lang="en-US" dirty="0" smtClean="0"/>
        </a:p>
        <a:p>
          <a:pPr algn="l"/>
          <a:endParaRPr lang="en-US" dirty="0" smtClean="0"/>
        </a:p>
        <a:p>
          <a:pPr algn="l"/>
          <a:r>
            <a:rPr lang="en-US" dirty="0" smtClean="0"/>
            <a:t>.</a:t>
          </a:r>
          <a:r>
            <a:rPr lang="en-US" dirty="0" err="1" smtClean="0"/>
            <a:t>param</a:t>
          </a:r>
          <a:r>
            <a:rPr lang="en-US" dirty="0" smtClean="0"/>
            <a:t> HSIMSPEF=</a:t>
          </a:r>
          <a:r>
            <a:rPr lang="en-US" dirty="0" err="1" smtClean="0"/>
            <a:t>huffman.spef</a:t>
          </a:r>
          <a:r>
            <a:rPr lang="en-US" dirty="0" smtClean="0"/>
            <a:t> </a:t>
          </a:r>
        </a:p>
        <a:p>
          <a:pPr algn="l"/>
          <a:r>
            <a:rPr lang="en-US" dirty="0" smtClean="0"/>
            <a:t>.</a:t>
          </a:r>
          <a:r>
            <a:rPr lang="en-US" dirty="0" err="1" smtClean="0"/>
            <a:t>subckt</a:t>
          </a:r>
          <a:r>
            <a:rPr lang="en-US" dirty="0" smtClean="0"/>
            <a:t> </a:t>
          </a:r>
          <a:r>
            <a:rPr lang="en-US" dirty="0" err="1" smtClean="0"/>
            <a:t>huffman</a:t>
          </a:r>
          <a:r>
            <a:rPr lang="en-US" dirty="0" smtClean="0"/>
            <a:t> </a:t>
          </a:r>
          <a:r>
            <a:rPr lang="en-US" dirty="0" err="1" smtClean="0"/>
            <a:t>clk</a:t>
          </a:r>
          <a:r>
            <a:rPr lang="en-US" dirty="0" smtClean="0"/>
            <a:t> reset enable load input[3] input[2] input[1] </a:t>
          </a:r>
        </a:p>
        <a:p>
          <a:pPr algn="l"/>
          <a:r>
            <a:rPr lang="en-US" dirty="0" smtClean="0"/>
            <a:t>+ input[0] output[3] output[2] output[1] output[0] valid </a:t>
          </a:r>
        </a:p>
        <a:p>
          <a:endParaRPr lang="en-US" dirty="0" smtClean="0"/>
        </a:p>
        <a:p>
          <a:r>
            <a:rPr lang="pt-BR" dirty="0" smtClean="0"/>
            <a:t>XU1480 N209 vdd N198 add_80/carry[5] gnd XOR2X1 </a:t>
          </a:r>
          <a:endParaRPr lang="en-US" dirty="0" smtClean="0"/>
        </a:p>
        <a:p>
          <a:endParaRPr lang="en-US" dirty="0" smtClean="0"/>
        </a:p>
        <a:p>
          <a:r>
            <a:rPr lang="pt-BR" dirty="0" smtClean="0"/>
            <a:t>XU1479 gnd vdd n1229 n1228 N1189 n1227 AOI21X1 </a:t>
          </a:r>
          <a:endParaRPr lang="en-US" dirty="0" smtClean="0"/>
        </a:p>
        <a:p>
          <a:endParaRPr lang="en-US" dirty="0" smtClean="0"/>
        </a:p>
        <a:p>
          <a:r>
            <a:rPr lang="pt-BR" dirty="0" smtClean="0"/>
            <a:t>XU1478 gnd vdd freq[15][4] n1225 n1228 n1224 OAI21X1 </a:t>
          </a:r>
        </a:p>
        <a:p>
          <a:r>
            <a:rPr lang="pt-BR" dirty="0" smtClean="0"/>
            <a:t>...</a:t>
          </a:r>
          <a:endParaRPr lang="en-US" dirty="0" smtClean="0"/>
        </a:p>
        <a:p>
          <a:r>
            <a:rPr lang="en-US" dirty="0" smtClean="0"/>
            <a:t>.ends </a:t>
          </a:r>
          <a:r>
            <a:rPr lang="en-US" dirty="0" err="1" smtClean="0"/>
            <a:t>huffman</a:t>
          </a:r>
          <a:r>
            <a:rPr lang="en-US" dirty="0" smtClean="0"/>
            <a:t> </a:t>
          </a:r>
        </a:p>
        <a:p>
          <a:pPr algn="l"/>
          <a:endParaRPr lang="en-US" dirty="0" smtClean="0"/>
        </a:p>
        <a:p>
          <a:pPr algn="ctr"/>
          <a:endParaRPr lang="en-US" dirty="0"/>
        </a:p>
      </dgm:t>
    </dgm:pt>
    <dgm:pt modelId="{35D7412B-9C1E-4C81-AAED-06FFEC07B2A1}" type="parTrans" cxnId="{8BD28831-24BB-4631-AED4-DD71E954F27C}">
      <dgm:prSet/>
      <dgm:spPr/>
      <dgm:t>
        <a:bodyPr/>
        <a:lstStyle/>
        <a:p>
          <a:endParaRPr lang="en-US"/>
        </a:p>
      </dgm:t>
    </dgm:pt>
    <dgm:pt modelId="{21A01475-A6F1-45BA-850F-5BBA052BDFC2}" type="sibTrans" cxnId="{8BD28831-24BB-4631-AED4-DD71E954F27C}">
      <dgm:prSet/>
      <dgm:spPr/>
      <dgm:t>
        <a:bodyPr/>
        <a:lstStyle/>
        <a:p>
          <a:endParaRPr lang="en-US"/>
        </a:p>
      </dgm:t>
    </dgm:pt>
    <dgm:pt modelId="{7195CC96-1505-4F16-A150-90A79AC6788E}">
      <dgm:prSet phldrT="[Text]" custT="1"/>
      <dgm:spPr/>
      <dgm:t>
        <a:bodyPr/>
        <a:lstStyle/>
        <a:p>
          <a:pPr algn="l"/>
          <a:r>
            <a:rPr lang="en-US" sz="1400" dirty="0" smtClean="0"/>
            <a:t>module </a:t>
          </a:r>
          <a:r>
            <a:rPr lang="en-US" sz="1400" dirty="0" err="1" smtClean="0"/>
            <a:t>huffman</a:t>
          </a:r>
          <a:r>
            <a:rPr lang="en-US" sz="1400" dirty="0" smtClean="0"/>
            <a:t> (</a:t>
          </a:r>
        </a:p>
        <a:p>
          <a:pPr algn="l"/>
          <a:r>
            <a:rPr lang="en-US" sz="1400" dirty="0" smtClean="0"/>
            <a:t>	</a:t>
          </a:r>
          <a:r>
            <a:rPr lang="en-US" sz="1400" dirty="0" err="1" smtClean="0"/>
            <a:t>clk</a:t>
          </a:r>
          <a:r>
            <a:rPr lang="en-US" sz="1400" dirty="0" smtClean="0"/>
            <a:t>, </a:t>
          </a:r>
        </a:p>
        <a:p>
          <a:pPr algn="l"/>
          <a:r>
            <a:rPr lang="en-US" sz="1400" dirty="0" smtClean="0"/>
            <a:t>	reset, </a:t>
          </a:r>
        </a:p>
        <a:p>
          <a:pPr algn="l"/>
          <a:r>
            <a:rPr lang="en-US" sz="1400" dirty="0" smtClean="0"/>
            <a:t>	enable, </a:t>
          </a:r>
        </a:p>
        <a:p>
          <a:pPr algn="l"/>
          <a:r>
            <a:rPr lang="en-US" sz="1400" dirty="0" smtClean="0"/>
            <a:t>	load, </a:t>
          </a:r>
        </a:p>
        <a:p>
          <a:pPr algn="l"/>
          <a:r>
            <a:rPr lang="en-US" sz="1400" dirty="0" smtClean="0"/>
            <a:t>	\input , </a:t>
          </a:r>
        </a:p>
        <a:p>
          <a:pPr algn="l"/>
          <a:r>
            <a:rPr lang="en-US" sz="1400" dirty="0" smtClean="0"/>
            <a:t>	\output , </a:t>
          </a:r>
        </a:p>
        <a:p>
          <a:pPr algn="l"/>
          <a:r>
            <a:rPr lang="en-US" sz="1400" dirty="0" smtClean="0"/>
            <a:t>	valid);</a:t>
          </a:r>
        </a:p>
        <a:p>
          <a:pPr algn="l"/>
          <a:r>
            <a:rPr lang="en-US" sz="1400" dirty="0" smtClean="0"/>
            <a:t>	 input </a:t>
          </a:r>
          <a:r>
            <a:rPr lang="en-US" sz="1400" dirty="0" err="1" smtClean="0"/>
            <a:t>clk</a:t>
          </a:r>
          <a:r>
            <a:rPr lang="en-US" sz="1400" dirty="0" smtClean="0"/>
            <a:t>;</a:t>
          </a:r>
        </a:p>
        <a:p>
          <a:pPr algn="l"/>
          <a:r>
            <a:rPr lang="en-US" sz="1400" dirty="0" smtClean="0"/>
            <a:t>	 input reset;</a:t>
          </a:r>
        </a:p>
        <a:p>
          <a:pPr algn="l"/>
          <a:r>
            <a:rPr lang="en-US" sz="1400" dirty="0" smtClean="0"/>
            <a:t>	 input enable;</a:t>
          </a:r>
        </a:p>
        <a:p>
          <a:pPr algn="l"/>
          <a:r>
            <a:rPr lang="en-US" sz="1400" dirty="0" smtClean="0"/>
            <a:t>	 input load;</a:t>
          </a:r>
        </a:p>
        <a:p>
          <a:pPr algn="l"/>
          <a:r>
            <a:rPr lang="en-US" sz="1400" dirty="0" smtClean="0"/>
            <a:t>	 input [3:0] \input ;</a:t>
          </a:r>
        </a:p>
        <a:p>
          <a:pPr algn="l"/>
          <a:r>
            <a:rPr lang="en-US" sz="1400" dirty="0" smtClean="0"/>
            <a:t>	 output [3:0] \output ;</a:t>
          </a:r>
        </a:p>
        <a:p>
          <a:pPr algn="l"/>
          <a:r>
            <a:rPr lang="en-US" sz="1400" dirty="0" smtClean="0"/>
            <a:t>	 output valid;</a:t>
          </a:r>
        </a:p>
        <a:p>
          <a:pPr algn="l"/>
          <a:endParaRPr lang="en-US" sz="1400" dirty="0" smtClean="0"/>
        </a:p>
        <a:p>
          <a:pPr algn="l"/>
          <a:r>
            <a:rPr lang="en-US" sz="1400" dirty="0" smtClean="0"/>
            <a:t>	initial $</a:t>
          </a:r>
          <a:r>
            <a:rPr lang="en-US" sz="1400" dirty="0" err="1" smtClean="0"/>
            <a:t>nsda_module</a:t>
          </a:r>
          <a:r>
            <a:rPr lang="en-US" sz="1400" dirty="0" smtClean="0"/>
            <a:t>();</a:t>
          </a:r>
        </a:p>
        <a:p>
          <a:pPr algn="l"/>
          <a:r>
            <a:rPr lang="en-US" sz="1400" dirty="0" err="1" smtClean="0"/>
            <a:t>endmodule</a:t>
          </a:r>
          <a:endParaRPr lang="en-US" sz="1400" dirty="0" smtClean="0"/>
        </a:p>
        <a:p>
          <a:pPr algn="ctr"/>
          <a:endParaRPr lang="en-US" sz="1100" dirty="0" smtClean="0"/>
        </a:p>
        <a:p>
          <a:pPr algn="ctr"/>
          <a:endParaRPr lang="en-US" sz="1100" dirty="0"/>
        </a:p>
      </dgm:t>
    </dgm:pt>
    <dgm:pt modelId="{942658ED-7380-4E64-A535-F1DCBBA7F8EA}" type="parTrans" cxnId="{05121511-544D-4269-9FF7-638AAA4BBBC2}">
      <dgm:prSet/>
      <dgm:spPr/>
      <dgm:t>
        <a:bodyPr/>
        <a:lstStyle/>
        <a:p>
          <a:endParaRPr lang="en-US"/>
        </a:p>
      </dgm:t>
    </dgm:pt>
    <dgm:pt modelId="{DCDF91E1-6996-4733-8A51-93E121D919AC}" type="sibTrans" cxnId="{05121511-544D-4269-9FF7-638AAA4BBBC2}">
      <dgm:prSet/>
      <dgm:spPr/>
      <dgm:t>
        <a:bodyPr/>
        <a:lstStyle/>
        <a:p>
          <a:endParaRPr lang="en-US"/>
        </a:p>
      </dgm:t>
    </dgm:pt>
    <dgm:pt modelId="{D9ED4385-F07E-46B2-825F-FFD0A378E1D7}">
      <dgm:prSet phldrT="[Text]"/>
      <dgm:spPr/>
      <dgm:t>
        <a:bodyPr/>
        <a:lstStyle/>
        <a:p>
          <a:pPr algn="l"/>
          <a:r>
            <a:rPr lang="en-US" dirty="0" smtClean="0"/>
            <a:t>.</a:t>
          </a:r>
          <a:r>
            <a:rPr lang="en-US" dirty="0" err="1" smtClean="0"/>
            <a:t>hsimparam</a:t>
          </a:r>
          <a:r>
            <a:rPr lang="en-US" dirty="0" smtClean="0"/>
            <a:t> HSIMTIMESCALE=100</a:t>
          </a:r>
        </a:p>
        <a:p>
          <a:pPr algn="l"/>
          <a:r>
            <a:rPr lang="en-US" dirty="0" smtClean="0"/>
            <a:t>.</a:t>
          </a:r>
          <a:r>
            <a:rPr lang="en-US" dirty="0" err="1" smtClean="0"/>
            <a:t>param</a:t>
          </a:r>
          <a:r>
            <a:rPr lang="en-US" dirty="0" smtClean="0"/>
            <a:t> </a:t>
          </a:r>
          <a:r>
            <a:rPr lang="en-US" dirty="0" err="1" smtClean="0"/>
            <a:t>hsimspeed</a:t>
          </a:r>
          <a:r>
            <a:rPr lang="en-US" dirty="0" smtClean="0"/>
            <a:t>=5</a:t>
          </a:r>
        </a:p>
        <a:p>
          <a:pPr algn="l"/>
          <a:r>
            <a:rPr lang="en-US" dirty="0" smtClean="0"/>
            <a:t>*.</a:t>
          </a:r>
          <a:r>
            <a:rPr lang="en-US" dirty="0" err="1" smtClean="0"/>
            <a:t>hsimparam</a:t>
          </a:r>
          <a:r>
            <a:rPr lang="en-US" dirty="0" smtClean="0"/>
            <a:t> HSIMALLOWEDDV=5.0</a:t>
          </a:r>
        </a:p>
        <a:p>
          <a:pPr algn="l"/>
          <a:r>
            <a:rPr lang="en-US" dirty="0" smtClean="0"/>
            <a:t>.</a:t>
          </a:r>
          <a:r>
            <a:rPr lang="en-US" dirty="0" err="1" smtClean="0"/>
            <a:t>param</a:t>
          </a:r>
          <a:r>
            <a:rPr lang="en-US" dirty="0" smtClean="0"/>
            <a:t> VDDVAL=3v</a:t>
          </a:r>
        </a:p>
        <a:p>
          <a:pPr algn="l"/>
          <a:r>
            <a:rPr lang="en-US" dirty="0" smtClean="0"/>
            <a:t>* global nodes</a:t>
          </a:r>
        </a:p>
        <a:p>
          <a:pPr algn="l"/>
          <a:r>
            <a:rPr lang="en-US" dirty="0" smtClean="0"/>
            <a:t>.global </a:t>
          </a:r>
          <a:r>
            <a:rPr lang="en-US" dirty="0" err="1" smtClean="0"/>
            <a:t>vdd</a:t>
          </a:r>
          <a:r>
            <a:rPr lang="en-US" dirty="0" smtClean="0"/>
            <a:t> </a:t>
          </a:r>
          <a:r>
            <a:rPr lang="en-US" dirty="0" err="1" smtClean="0"/>
            <a:t>vss</a:t>
          </a:r>
          <a:r>
            <a:rPr lang="en-US" dirty="0" smtClean="0"/>
            <a:t> </a:t>
          </a:r>
          <a:r>
            <a:rPr lang="en-US" dirty="0" err="1" smtClean="0"/>
            <a:t>gnd</a:t>
          </a:r>
          <a:endParaRPr lang="en-US" dirty="0" smtClean="0"/>
        </a:p>
        <a:p>
          <a:pPr algn="l"/>
          <a:r>
            <a:rPr lang="en-US" dirty="0" smtClean="0"/>
            <a:t>* supplies</a:t>
          </a:r>
        </a:p>
        <a:p>
          <a:pPr algn="l"/>
          <a:r>
            <a:rPr lang="en-US" dirty="0" err="1" smtClean="0"/>
            <a:t>vvdd</a:t>
          </a:r>
          <a:r>
            <a:rPr lang="en-US" dirty="0" smtClean="0"/>
            <a:t> </a:t>
          </a:r>
          <a:r>
            <a:rPr lang="en-US" dirty="0" err="1" smtClean="0"/>
            <a:t>vdd</a:t>
          </a:r>
          <a:r>
            <a:rPr lang="en-US" dirty="0" smtClean="0"/>
            <a:t> 0 dc VDDVAL</a:t>
          </a:r>
        </a:p>
        <a:p>
          <a:pPr algn="l"/>
          <a:r>
            <a:rPr lang="en-US" dirty="0" err="1" smtClean="0"/>
            <a:t>vgnd</a:t>
          </a:r>
          <a:r>
            <a:rPr lang="en-US" dirty="0" smtClean="0"/>
            <a:t> </a:t>
          </a:r>
          <a:r>
            <a:rPr lang="en-US" dirty="0" err="1" smtClean="0"/>
            <a:t>gnd</a:t>
          </a:r>
          <a:r>
            <a:rPr lang="en-US" dirty="0" smtClean="0"/>
            <a:t> 0 dc 0v</a:t>
          </a:r>
        </a:p>
        <a:p>
          <a:pPr algn="l"/>
          <a:r>
            <a:rPr lang="en-US" dirty="0" smtClean="0"/>
            <a:t>.inc tsmc025.m</a:t>
          </a:r>
        </a:p>
        <a:p>
          <a:pPr algn="l"/>
          <a:r>
            <a:rPr lang="en-US" dirty="0" smtClean="0"/>
            <a:t>.inc osu025_stdcells.sp</a:t>
          </a:r>
        </a:p>
        <a:p>
          <a:pPr algn="l"/>
          <a:r>
            <a:rPr lang="en-US" dirty="0" smtClean="0"/>
            <a:t>.inc </a:t>
          </a:r>
          <a:r>
            <a:rPr lang="en-US" dirty="0" err="1" smtClean="0"/>
            <a:t>huffman.sp</a:t>
          </a:r>
          <a:endParaRPr lang="en-US" dirty="0" smtClean="0"/>
        </a:p>
        <a:p>
          <a:pPr algn="l"/>
          <a:r>
            <a:rPr lang="en-US" dirty="0" smtClean="0"/>
            <a:t>.print v(*)</a:t>
          </a:r>
        </a:p>
        <a:p>
          <a:pPr algn="l"/>
          <a:r>
            <a:rPr lang="en-US" dirty="0" smtClean="0"/>
            <a:t>.end</a:t>
          </a:r>
          <a:endParaRPr lang="en-US" dirty="0"/>
        </a:p>
      </dgm:t>
    </dgm:pt>
    <dgm:pt modelId="{D6DF54FC-8651-4B86-88FA-7CF9ECD912BB}" type="parTrans" cxnId="{EA597ABB-51DA-4B6C-B456-845B5E43D041}">
      <dgm:prSet/>
      <dgm:spPr/>
      <dgm:t>
        <a:bodyPr/>
        <a:lstStyle/>
        <a:p>
          <a:endParaRPr lang="en-US"/>
        </a:p>
      </dgm:t>
    </dgm:pt>
    <dgm:pt modelId="{21C192AC-9E0E-41FC-BEE4-003E308478C6}" type="sibTrans" cxnId="{EA597ABB-51DA-4B6C-B456-845B5E43D041}">
      <dgm:prSet/>
      <dgm:spPr/>
      <dgm:t>
        <a:bodyPr/>
        <a:lstStyle/>
        <a:p>
          <a:endParaRPr lang="en-US"/>
        </a:p>
      </dgm:t>
    </dgm:pt>
    <dgm:pt modelId="{FE75CD42-110D-4F4C-ADB0-C60FD03567F0}" type="pres">
      <dgm:prSet presAssocID="{01AB7AE2-6C6A-48D9-936A-339C09CDE4C4}" presName="composite" presStyleCnt="0">
        <dgm:presLayoutVars>
          <dgm:chMax val="1"/>
          <dgm:dir/>
          <dgm:resizeHandles val="exact"/>
        </dgm:presLayoutVars>
      </dgm:prSet>
      <dgm:spPr/>
      <dgm:t>
        <a:bodyPr/>
        <a:lstStyle/>
        <a:p>
          <a:endParaRPr lang="en-US"/>
        </a:p>
      </dgm:t>
    </dgm:pt>
    <dgm:pt modelId="{CD9F2B8D-274D-4A5E-B894-B107FDC8AD36}" type="pres">
      <dgm:prSet presAssocID="{D58B189B-3DC1-4DEF-A114-4392CA812CE3}" presName="roof" presStyleLbl="dkBgShp" presStyleIdx="0" presStyleCnt="2" custScaleY="21951" custLinFactNeighborX="862"/>
      <dgm:spPr/>
      <dgm:t>
        <a:bodyPr/>
        <a:lstStyle/>
        <a:p>
          <a:endParaRPr lang="en-US"/>
        </a:p>
      </dgm:t>
    </dgm:pt>
    <dgm:pt modelId="{A774468A-85AF-469D-B883-6BA444F4BB1B}" type="pres">
      <dgm:prSet presAssocID="{D58B189B-3DC1-4DEF-A114-4392CA812CE3}" presName="pillars" presStyleCnt="0"/>
      <dgm:spPr/>
    </dgm:pt>
    <dgm:pt modelId="{FDD65AA7-65F4-49E2-AED4-84C05C174575}" type="pres">
      <dgm:prSet presAssocID="{D58B189B-3DC1-4DEF-A114-4392CA812CE3}" presName="pillar1" presStyleLbl="node1" presStyleIdx="0" presStyleCnt="3" custScaleY="137824">
        <dgm:presLayoutVars>
          <dgm:bulletEnabled val="1"/>
        </dgm:presLayoutVars>
      </dgm:prSet>
      <dgm:spPr/>
      <dgm:t>
        <a:bodyPr/>
        <a:lstStyle/>
        <a:p>
          <a:endParaRPr lang="en-US"/>
        </a:p>
      </dgm:t>
    </dgm:pt>
    <dgm:pt modelId="{546DFA44-4C0F-498B-88B5-09F612BAA1E8}" type="pres">
      <dgm:prSet presAssocID="{7195CC96-1505-4F16-A150-90A79AC6788E}" presName="pillarX" presStyleLbl="node1" presStyleIdx="1" presStyleCnt="3" custScaleY="137940">
        <dgm:presLayoutVars>
          <dgm:bulletEnabled val="1"/>
        </dgm:presLayoutVars>
      </dgm:prSet>
      <dgm:spPr/>
      <dgm:t>
        <a:bodyPr/>
        <a:lstStyle/>
        <a:p>
          <a:endParaRPr lang="en-US"/>
        </a:p>
      </dgm:t>
    </dgm:pt>
    <dgm:pt modelId="{DE118E7C-2DFE-49B8-83A6-073A6A28C4D9}" type="pres">
      <dgm:prSet presAssocID="{D9ED4385-F07E-46B2-825F-FFD0A378E1D7}" presName="pillarX" presStyleLbl="node1" presStyleIdx="2" presStyleCnt="3" custScaleY="137824">
        <dgm:presLayoutVars>
          <dgm:bulletEnabled val="1"/>
        </dgm:presLayoutVars>
      </dgm:prSet>
      <dgm:spPr/>
      <dgm:t>
        <a:bodyPr/>
        <a:lstStyle/>
        <a:p>
          <a:endParaRPr lang="en-US"/>
        </a:p>
      </dgm:t>
    </dgm:pt>
    <dgm:pt modelId="{1BCD36B0-50DC-4389-B9B5-DED6496D2E35}" type="pres">
      <dgm:prSet presAssocID="{D58B189B-3DC1-4DEF-A114-4392CA812CE3}" presName="base" presStyleLbl="dkBgShp" presStyleIdx="1" presStyleCnt="2" custLinFactY="36411" custLinFactNeighborY="100000"/>
      <dgm:spPr/>
    </dgm:pt>
  </dgm:ptLst>
  <dgm:cxnLst>
    <dgm:cxn modelId="{2A388DEF-D04C-4532-AD22-04F4ED150132}" type="presOf" srcId="{7195CC96-1505-4F16-A150-90A79AC6788E}" destId="{546DFA44-4C0F-498B-88B5-09F612BAA1E8}" srcOrd="0" destOrd="0" presId="urn:microsoft.com/office/officeart/2005/8/layout/hList3"/>
    <dgm:cxn modelId="{6E740BBD-F5FD-4B00-A6AE-D861BE8EB007}" type="presOf" srcId="{01AB7AE2-6C6A-48D9-936A-339C09CDE4C4}" destId="{FE75CD42-110D-4F4C-ADB0-C60FD03567F0}" srcOrd="0" destOrd="0" presId="urn:microsoft.com/office/officeart/2005/8/layout/hList3"/>
    <dgm:cxn modelId="{8BD28831-24BB-4631-AED4-DD71E954F27C}" srcId="{D58B189B-3DC1-4DEF-A114-4392CA812CE3}" destId="{35E8FE67-37AA-465B-BAFF-7C8668797374}" srcOrd="0" destOrd="0" parTransId="{35D7412B-9C1E-4C81-AAED-06FFEC07B2A1}" sibTransId="{21A01475-A6F1-45BA-850F-5BBA052BDFC2}"/>
    <dgm:cxn modelId="{05121511-544D-4269-9FF7-638AAA4BBBC2}" srcId="{D58B189B-3DC1-4DEF-A114-4392CA812CE3}" destId="{7195CC96-1505-4F16-A150-90A79AC6788E}" srcOrd="1" destOrd="0" parTransId="{942658ED-7380-4E64-A535-F1DCBBA7F8EA}" sibTransId="{DCDF91E1-6996-4733-8A51-93E121D919AC}"/>
    <dgm:cxn modelId="{AACCE632-77B6-4767-9EC3-E39B9083EF71}" srcId="{01AB7AE2-6C6A-48D9-936A-339C09CDE4C4}" destId="{D58B189B-3DC1-4DEF-A114-4392CA812CE3}" srcOrd="0" destOrd="0" parTransId="{A06352F4-AC54-4A62-BEDF-0B4F20170F72}" sibTransId="{B1D27EC9-2ED1-4C37-BCB3-602F33BD5C1F}"/>
    <dgm:cxn modelId="{9BF0176C-1620-4DAA-A372-19CC1D0CA262}" type="presOf" srcId="{D9ED4385-F07E-46B2-825F-FFD0A378E1D7}" destId="{DE118E7C-2DFE-49B8-83A6-073A6A28C4D9}" srcOrd="0" destOrd="0" presId="urn:microsoft.com/office/officeart/2005/8/layout/hList3"/>
    <dgm:cxn modelId="{EA597ABB-51DA-4B6C-B456-845B5E43D041}" srcId="{D58B189B-3DC1-4DEF-A114-4392CA812CE3}" destId="{D9ED4385-F07E-46B2-825F-FFD0A378E1D7}" srcOrd="2" destOrd="0" parTransId="{D6DF54FC-8651-4B86-88FA-7CF9ECD912BB}" sibTransId="{21C192AC-9E0E-41FC-BEE4-003E308478C6}"/>
    <dgm:cxn modelId="{858E5548-E7C1-4E2B-9BD3-5202F44186DF}" type="presOf" srcId="{D58B189B-3DC1-4DEF-A114-4392CA812CE3}" destId="{CD9F2B8D-274D-4A5E-B894-B107FDC8AD36}" srcOrd="0" destOrd="0" presId="urn:microsoft.com/office/officeart/2005/8/layout/hList3"/>
    <dgm:cxn modelId="{069E3EFD-B0DC-49DE-8D9A-4DEF65ADAB32}" type="presOf" srcId="{35E8FE67-37AA-465B-BAFF-7C8668797374}" destId="{FDD65AA7-65F4-49E2-AED4-84C05C174575}" srcOrd="0" destOrd="0" presId="urn:microsoft.com/office/officeart/2005/8/layout/hList3"/>
    <dgm:cxn modelId="{9D538AEB-EA69-4147-829E-D70D9256F533}" type="presParOf" srcId="{FE75CD42-110D-4F4C-ADB0-C60FD03567F0}" destId="{CD9F2B8D-274D-4A5E-B894-B107FDC8AD36}" srcOrd="0" destOrd="0" presId="urn:microsoft.com/office/officeart/2005/8/layout/hList3"/>
    <dgm:cxn modelId="{BACF4740-FA1D-479A-83F1-377E07AB1786}" type="presParOf" srcId="{FE75CD42-110D-4F4C-ADB0-C60FD03567F0}" destId="{A774468A-85AF-469D-B883-6BA444F4BB1B}" srcOrd="1" destOrd="0" presId="urn:microsoft.com/office/officeart/2005/8/layout/hList3"/>
    <dgm:cxn modelId="{FEDF8469-B83A-447F-A4FA-EF5BB211C820}" type="presParOf" srcId="{A774468A-85AF-469D-B883-6BA444F4BB1B}" destId="{FDD65AA7-65F4-49E2-AED4-84C05C174575}" srcOrd="0" destOrd="0" presId="urn:microsoft.com/office/officeart/2005/8/layout/hList3"/>
    <dgm:cxn modelId="{05884400-BB79-4BE4-B798-509C0DD0D72A}" type="presParOf" srcId="{A774468A-85AF-469D-B883-6BA444F4BB1B}" destId="{546DFA44-4C0F-498B-88B5-09F612BAA1E8}" srcOrd="1" destOrd="0" presId="urn:microsoft.com/office/officeart/2005/8/layout/hList3"/>
    <dgm:cxn modelId="{EB530C1A-ECDA-4EBF-8171-419EB65E6E94}" type="presParOf" srcId="{A774468A-85AF-469D-B883-6BA444F4BB1B}" destId="{DE118E7C-2DFE-49B8-83A6-073A6A28C4D9}" srcOrd="2" destOrd="0" presId="urn:microsoft.com/office/officeart/2005/8/layout/hList3"/>
    <dgm:cxn modelId="{C89C7132-248D-40A2-87D6-66CAF995CA18}" type="presParOf" srcId="{FE75CD42-110D-4F4C-ADB0-C60FD03567F0}" destId="{1BCD36B0-50DC-4389-B9B5-DED6496D2E35}" srcOrd="2" destOrd="0" presId="urn:microsoft.com/office/officeart/2005/8/layout/hList3"/>
  </dgm:cxnLst>
  <dgm:bg/>
  <dgm:whole/>
</dgm:dataModel>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7B4A1D-7806-4CF8-9FA8-68D8F4017CC8}" type="datetimeFigureOut">
              <a:rPr lang="en-US" smtClean="0"/>
              <a:pPr/>
              <a:t>12/14/2009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DE42D6-C2B9-434F-B61F-B34728883F4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DE42D6-C2B9-434F-B61F-B34728883F45}" type="slidenum">
              <a:rPr lang="en-US" smtClean="0"/>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2B1A6898-C97D-4D7D-BFB9-39DCABC061FD}" type="datetime1">
              <a:rPr lang="en-US" smtClean="0"/>
              <a:pPr/>
              <a:t>12/14/2009</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77CCBF01-E273-4FE3-99A7-149771BDE1D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CE1B575-409F-44E5-8A88-A98606AB71B5}" type="datetime1">
              <a:rPr lang="en-US" smtClean="0"/>
              <a:pPr/>
              <a:t>12/14/2009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CCBF01-E273-4FE3-99A7-149771BDE1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DFA7278-2DC1-4A97-BE5B-EE05ADB6193E}" type="datetime1">
              <a:rPr lang="en-US" smtClean="0"/>
              <a:pPr/>
              <a:t>12/14/2009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CCBF01-E273-4FE3-99A7-149771BDE1D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EB6C975-2280-4D2E-8443-D1282869F9CD}" type="datetime1">
              <a:rPr lang="en-US" smtClean="0"/>
              <a:pPr/>
              <a:t>12/14/2009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CCBF01-E273-4FE3-99A7-149771BDE1D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1ACCB4C-A489-4DF0-B769-84E066446757}" type="datetime1">
              <a:rPr lang="en-US" smtClean="0"/>
              <a:pPr/>
              <a:t>12/14/2009</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77CCBF01-E273-4FE3-99A7-149771BDE1D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44147CF-FF78-4F28-956C-B75EF959D4CA}" type="datetime1">
              <a:rPr lang="en-US" smtClean="0"/>
              <a:pPr/>
              <a:t>12/14/2009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CCBF01-E273-4FE3-99A7-149771BDE1D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95019EB2-FAFD-4E9A-81A4-2DEB799AA757}" type="datetime1">
              <a:rPr lang="en-US" smtClean="0"/>
              <a:pPr/>
              <a:t>12/14/2009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CCBF01-E273-4FE3-99A7-149771BDE1D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FAA144F-44F9-45EF-B9B2-41A4B1DDF3A4}" type="datetime1">
              <a:rPr lang="en-US" smtClean="0"/>
              <a:pPr/>
              <a:t>12/14/2009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CCBF01-E273-4FE3-99A7-149771BDE1D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DAE0F-D292-4833-A195-83EFCA2970C0}" type="datetime1">
              <a:rPr lang="en-US" smtClean="0"/>
              <a:pPr/>
              <a:t>12/14/2009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CCBF01-E273-4FE3-99A7-149771BDE1D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C98C47E-4763-4AE8-BB00-270AD6328A08}" type="datetime1">
              <a:rPr lang="en-US" smtClean="0"/>
              <a:pPr/>
              <a:t>12/14/2009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CCBF01-E273-4FE3-99A7-149771BDE1D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604ACAD-475C-4B77-A929-DF99A305C7A7}" type="datetime1">
              <a:rPr lang="en-US" smtClean="0"/>
              <a:pPr/>
              <a:t>12/14/2009</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77CCBF01-E273-4FE3-99A7-149771BDE1D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0D0D10B2-324F-4E82-A2BC-33D53E508025}" type="datetime1">
              <a:rPr lang="en-US" smtClean="0"/>
              <a:pPr/>
              <a:t>12/14/2009</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77CCBF01-E273-4FE3-99A7-149771BDE1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962400"/>
            <a:ext cx="6400800" cy="1752600"/>
          </a:xfrm>
        </p:spPr>
        <p:txBody>
          <a:bodyPr>
            <a:normAutofit fontScale="92500" lnSpcReduction="10000"/>
          </a:bodyPr>
          <a:lstStyle/>
          <a:p>
            <a:r>
              <a:rPr lang="en-US" dirty="0" err="1" smtClean="0"/>
              <a:t>Nemat</a:t>
            </a:r>
            <a:r>
              <a:rPr lang="en-US" dirty="0" smtClean="0"/>
              <a:t> Allah Ahmadyan</a:t>
            </a:r>
          </a:p>
          <a:p>
            <a:r>
              <a:rPr lang="en-US" dirty="0" smtClean="0"/>
              <a:t>Dependable System Lab [DSL], CE Department</a:t>
            </a:r>
          </a:p>
          <a:p>
            <a:r>
              <a:rPr lang="en-US" dirty="0" smtClean="0"/>
              <a:t>Sharif University of technology</a:t>
            </a:r>
          </a:p>
          <a:p>
            <a:r>
              <a:rPr lang="en-US" dirty="0" smtClean="0"/>
              <a:t>2009</a:t>
            </a:r>
            <a:endParaRPr lang="en-US" dirty="0"/>
          </a:p>
        </p:txBody>
      </p:sp>
      <p:sp>
        <p:nvSpPr>
          <p:cNvPr id="2" name="Title 1"/>
          <p:cNvSpPr>
            <a:spLocks noGrp="1"/>
          </p:cNvSpPr>
          <p:nvPr>
            <p:ph type="ctrTitle"/>
          </p:nvPr>
        </p:nvSpPr>
        <p:spPr/>
        <p:txBody>
          <a:bodyPr>
            <a:normAutofit/>
          </a:bodyPr>
          <a:lstStyle/>
          <a:p>
            <a:r>
              <a:rPr lang="en-US" dirty="0" smtClean="0"/>
              <a:t>Sharif Digital Flow Introduction</a:t>
            </a:r>
            <a:br>
              <a:rPr lang="en-US" dirty="0" smtClean="0"/>
            </a:br>
            <a:r>
              <a:rPr lang="en-US" dirty="0" smtClean="0"/>
              <a:t>Part I : Synthesize &amp; Power Analyze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Design, link &amp; </a:t>
            </a:r>
            <a:r>
              <a:rPr lang="en-US" dirty="0" err="1" smtClean="0"/>
              <a:t>uniq</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Link</a:t>
            </a:r>
          </a:p>
          <a:p>
            <a:pPr lvl="1"/>
            <a:r>
              <a:rPr lang="en-US" dirty="0" smtClean="0"/>
              <a:t>Resolve the design reference based on reference names</a:t>
            </a:r>
          </a:p>
          <a:p>
            <a:pPr lvl="1"/>
            <a:r>
              <a:rPr lang="en-US" dirty="0" smtClean="0"/>
              <a:t>Locate all design and library components, and connect them</a:t>
            </a:r>
          </a:p>
          <a:p>
            <a:r>
              <a:rPr lang="en-US" dirty="0" err="1" smtClean="0"/>
              <a:t>Uniquify</a:t>
            </a:r>
            <a:endParaRPr lang="en-US" dirty="0" smtClean="0"/>
          </a:p>
          <a:p>
            <a:pPr lvl="1"/>
            <a:r>
              <a:rPr lang="en-US" dirty="0" smtClean="0"/>
              <a:t>Removes multiply-instantiated </a:t>
            </a:r>
            <a:r>
              <a:rPr lang="en-US" dirty="0" err="1" smtClean="0"/>
              <a:t>hierarchyin</a:t>
            </a:r>
            <a:r>
              <a:rPr lang="en-US" dirty="0" smtClean="0"/>
              <a:t> the current design by creating a unique design for each cell instance</a:t>
            </a:r>
          </a:p>
          <a:p>
            <a:endParaRPr lang="en-US" dirty="0" smtClean="0"/>
          </a:p>
          <a:p>
            <a:pPr>
              <a:buNone/>
            </a:pPr>
            <a:r>
              <a:rPr lang="en-US" sz="1800" dirty="0" err="1" smtClean="0"/>
              <a:t>dc_shell</a:t>
            </a:r>
            <a:r>
              <a:rPr lang="en-US" sz="1800" dirty="0" smtClean="0"/>
              <a:t>&gt; </a:t>
            </a:r>
            <a:r>
              <a:rPr lang="en-US" sz="1800" dirty="0" smtClean="0">
                <a:solidFill>
                  <a:schemeClr val="accent2"/>
                </a:solidFill>
              </a:rPr>
              <a:t>analyze -f </a:t>
            </a:r>
            <a:r>
              <a:rPr lang="en-US" sz="1800" dirty="0" err="1" smtClean="0">
                <a:solidFill>
                  <a:schemeClr val="accent2"/>
                </a:solidFill>
              </a:rPr>
              <a:t>verilog</a:t>
            </a:r>
            <a:r>
              <a:rPr lang="en-US" sz="1800" dirty="0" smtClean="0">
                <a:solidFill>
                  <a:schemeClr val="accent2"/>
                </a:solidFill>
              </a:rPr>
              <a:t> $</a:t>
            </a:r>
            <a:r>
              <a:rPr lang="en-US" sz="1800" dirty="0" err="1" smtClean="0">
                <a:solidFill>
                  <a:schemeClr val="accent2"/>
                </a:solidFill>
              </a:rPr>
              <a:t>my_verilog_files</a:t>
            </a:r>
            <a:endParaRPr lang="en-US" sz="1800" dirty="0" smtClean="0">
              <a:solidFill>
                <a:schemeClr val="accent2"/>
              </a:solidFill>
            </a:endParaRPr>
          </a:p>
          <a:p>
            <a:pPr>
              <a:buNone/>
            </a:pPr>
            <a:r>
              <a:rPr lang="en-US" sz="1800" dirty="0" err="1" smtClean="0"/>
              <a:t>dc_shell</a:t>
            </a:r>
            <a:r>
              <a:rPr lang="en-US" sz="1800" dirty="0" smtClean="0"/>
              <a:t>&gt; </a:t>
            </a:r>
            <a:r>
              <a:rPr lang="en-US" sz="1800" dirty="0" smtClean="0">
                <a:solidFill>
                  <a:schemeClr val="accent2"/>
                </a:solidFill>
              </a:rPr>
              <a:t>elaborate $</a:t>
            </a:r>
            <a:r>
              <a:rPr lang="en-US" sz="1800" dirty="0" err="1" smtClean="0">
                <a:solidFill>
                  <a:schemeClr val="accent2"/>
                </a:solidFill>
              </a:rPr>
              <a:t>my_toplevel</a:t>
            </a:r>
            <a:endParaRPr lang="en-US" sz="1800" dirty="0" smtClean="0">
              <a:solidFill>
                <a:schemeClr val="accent2"/>
              </a:solidFill>
            </a:endParaRPr>
          </a:p>
          <a:p>
            <a:pPr>
              <a:buNone/>
            </a:pPr>
            <a:r>
              <a:rPr lang="en-US" sz="1800" dirty="0" err="1" smtClean="0"/>
              <a:t>dc_shell</a:t>
            </a:r>
            <a:r>
              <a:rPr lang="en-US" sz="1800" dirty="0" smtClean="0"/>
              <a:t>&gt; </a:t>
            </a:r>
            <a:r>
              <a:rPr lang="en-US" sz="1800" dirty="0" err="1" smtClean="0">
                <a:solidFill>
                  <a:schemeClr val="accent2"/>
                </a:solidFill>
              </a:rPr>
              <a:t>current_design</a:t>
            </a:r>
            <a:r>
              <a:rPr lang="en-US" sz="1800" dirty="0" smtClean="0">
                <a:solidFill>
                  <a:schemeClr val="accent2"/>
                </a:solidFill>
              </a:rPr>
              <a:t> $</a:t>
            </a:r>
            <a:r>
              <a:rPr lang="en-US" sz="1800" dirty="0" err="1" smtClean="0">
                <a:solidFill>
                  <a:schemeClr val="accent2"/>
                </a:solidFill>
              </a:rPr>
              <a:t>my_toplevel</a:t>
            </a:r>
            <a:endParaRPr lang="en-US" sz="1800" dirty="0" smtClean="0">
              <a:solidFill>
                <a:schemeClr val="accent2"/>
              </a:solidFill>
            </a:endParaRPr>
          </a:p>
          <a:p>
            <a:pPr>
              <a:buNone/>
            </a:pPr>
            <a:r>
              <a:rPr lang="en-US" sz="1800" dirty="0" err="1" smtClean="0"/>
              <a:t>dc_shell</a:t>
            </a:r>
            <a:r>
              <a:rPr lang="en-US" sz="1800" dirty="0" smtClean="0"/>
              <a:t>&gt; </a:t>
            </a:r>
            <a:r>
              <a:rPr lang="en-US" sz="1800" dirty="0" smtClean="0">
                <a:solidFill>
                  <a:schemeClr val="accent2"/>
                </a:solidFill>
              </a:rPr>
              <a:t>link</a:t>
            </a:r>
          </a:p>
          <a:p>
            <a:pPr>
              <a:buNone/>
            </a:pPr>
            <a:r>
              <a:rPr lang="en-US" sz="1800" dirty="0" err="1" smtClean="0"/>
              <a:t>dc_shell</a:t>
            </a:r>
            <a:r>
              <a:rPr lang="en-US" sz="1800" dirty="0" smtClean="0"/>
              <a:t>&gt; </a:t>
            </a:r>
            <a:r>
              <a:rPr lang="en-US" sz="1800" dirty="0" err="1" smtClean="0">
                <a:solidFill>
                  <a:schemeClr val="accent2"/>
                </a:solidFill>
              </a:rPr>
              <a:t>uniquify</a:t>
            </a:r>
            <a:endParaRPr lang="en-US" sz="1800" dirty="0" smtClean="0">
              <a:solidFill>
                <a:schemeClr val="accent2"/>
              </a:solidFill>
            </a:endParaRPr>
          </a:p>
          <a:p>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Vector</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100</a:t>
            </a:fld>
            <a:endParaRPr lang="en-US"/>
          </a:p>
        </p:txBody>
      </p:sp>
      <p:sp>
        <p:nvSpPr>
          <p:cNvPr id="4" name="Content Placeholder 3"/>
          <p:cNvSpPr>
            <a:spLocks noGrp="1"/>
          </p:cNvSpPr>
          <p:nvPr>
            <p:ph sz="quarter" idx="1"/>
          </p:nvPr>
        </p:nvSpPr>
        <p:spPr/>
        <p:txBody>
          <a:bodyPr>
            <a:normAutofit/>
          </a:bodyPr>
          <a:lstStyle/>
          <a:p>
            <a:r>
              <a:rPr lang="en-US" dirty="0" smtClean="0"/>
              <a:t>Using </a:t>
            </a:r>
            <a:r>
              <a:rPr lang="en-US" dirty="0" err="1" smtClean="0"/>
              <a:t>vec</a:t>
            </a:r>
            <a:r>
              <a:rPr lang="en-US" dirty="0" smtClean="0"/>
              <a:t> file for input</a:t>
            </a:r>
          </a:p>
          <a:p>
            <a:pPr lvl="1">
              <a:lnSpc>
                <a:spcPct val="90000"/>
              </a:lnSpc>
            </a:pPr>
            <a:r>
              <a:rPr lang="en-US" sz="1200" dirty="0" smtClean="0"/>
              <a:t>Spice deck:</a:t>
            </a:r>
          </a:p>
          <a:p>
            <a:pPr>
              <a:lnSpc>
                <a:spcPct val="90000"/>
              </a:lnSpc>
              <a:spcAft>
                <a:spcPct val="20000"/>
              </a:spcAft>
              <a:buFont typeface="Wingdings" pitchFamily="2" charset="2"/>
              <a:buNone/>
            </a:pPr>
            <a:r>
              <a:rPr lang="en-US" sz="1200" dirty="0" smtClean="0"/>
              <a:t>		</a:t>
            </a:r>
            <a:r>
              <a:rPr lang="en-US" sz="1050" b="1" dirty="0" smtClean="0">
                <a:latin typeface="Courier New" pitchFamily="49" charset="0"/>
              </a:rPr>
              <a:t>.</a:t>
            </a:r>
            <a:r>
              <a:rPr lang="en-US" sz="1050" b="1" dirty="0" err="1" smtClean="0">
                <a:latin typeface="Courier New" pitchFamily="49" charset="0"/>
              </a:rPr>
              <a:t>param</a:t>
            </a:r>
            <a:r>
              <a:rPr lang="en-US" sz="1050" b="1" dirty="0" smtClean="0">
                <a:latin typeface="Courier New" pitchFamily="49" charset="0"/>
              </a:rPr>
              <a:t> HSIMVECTORFILE = ‘hsim.vec’</a:t>
            </a:r>
            <a:endParaRPr lang="en-US" sz="1050" b="1" dirty="0" smtClean="0"/>
          </a:p>
          <a:p>
            <a:pPr lvl="1">
              <a:lnSpc>
                <a:spcPct val="90000"/>
              </a:lnSpc>
            </a:pPr>
            <a:r>
              <a:rPr lang="en-US" sz="1200" dirty="0" smtClean="0"/>
              <a:t>Vector file (hsim.vec):</a:t>
            </a:r>
          </a:p>
          <a:p>
            <a:pPr>
              <a:lnSpc>
                <a:spcPct val="90000"/>
              </a:lnSpc>
              <a:buFont typeface="Wingdings" pitchFamily="2" charset="2"/>
              <a:buNone/>
            </a:pPr>
            <a:r>
              <a:rPr lang="en-US" sz="1200" dirty="0" smtClean="0"/>
              <a:t>		</a:t>
            </a:r>
            <a:r>
              <a:rPr lang="en-US" sz="1050" b="1" dirty="0" smtClean="0">
                <a:latin typeface="Courier New" pitchFamily="49" charset="0"/>
              </a:rPr>
              <a:t>signal </a:t>
            </a:r>
            <a:r>
              <a:rPr lang="en-US" sz="1050" b="1" dirty="0" err="1" smtClean="0">
                <a:latin typeface="Courier New" pitchFamily="49" charset="0"/>
              </a:rPr>
              <a:t>clk</a:t>
            </a:r>
            <a:r>
              <a:rPr lang="en-US" sz="1050" b="1" dirty="0" smtClean="0">
                <a:latin typeface="Courier New" pitchFamily="49" charset="0"/>
              </a:rPr>
              <a:t> </a:t>
            </a:r>
            <a:r>
              <a:rPr lang="en-US" sz="1050" b="1" dirty="0" err="1" smtClean="0">
                <a:latin typeface="Courier New" pitchFamily="49" charset="0"/>
              </a:rPr>
              <a:t>pd_out</a:t>
            </a:r>
            <a:r>
              <a:rPr lang="en-US" sz="1050" b="1" dirty="0" smtClean="0">
                <a:latin typeface="Courier New" pitchFamily="49" charset="0"/>
              </a:rPr>
              <a:t>[1:0] </a:t>
            </a:r>
            <a:r>
              <a:rPr lang="en-US" sz="1050" b="1" dirty="0" err="1" smtClean="0">
                <a:latin typeface="Courier New" pitchFamily="49" charset="0"/>
              </a:rPr>
              <a:t>phdir</a:t>
            </a:r>
            <a:r>
              <a:rPr lang="en-US" sz="1050" b="1" dirty="0" smtClean="0">
                <a:latin typeface="Courier New" pitchFamily="49" charset="0"/>
              </a:rPr>
              <a:t> phwt_0 phwt_14 </a:t>
            </a:r>
          </a:p>
          <a:p>
            <a:pPr>
              <a:lnSpc>
                <a:spcPct val="90000"/>
              </a:lnSpc>
              <a:buFont typeface="Wingdings" pitchFamily="2" charset="2"/>
              <a:buNone/>
            </a:pPr>
            <a:r>
              <a:rPr lang="en-US" sz="1050" b="1" dirty="0" smtClean="0">
                <a:latin typeface="Courier New" pitchFamily="49" charset="0"/>
              </a:rPr>
              <a:t>		+ </a:t>
            </a:r>
            <a:r>
              <a:rPr lang="en-US" sz="1050" b="1" dirty="0" err="1" smtClean="0">
                <a:latin typeface="Courier New" pitchFamily="49" charset="0"/>
              </a:rPr>
              <a:t>phsel_up</a:t>
            </a:r>
            <a:r>
              <a:rPr lang="en-US" sz="1050" b="1" dirty="0" smtClean="0">
                <a:latin typeface="Courier New" pitchFamily="49" charset="0"/>
              </a:rPr>
              <a:t> </a:t>
            </a:r>
            <a:r>
              <a:rPr lang="en-US" sz="1050" b="1" dirty="0" err="1" smtClean="0">
                <a:latin typeface="Courier New" pitchFamily="49" charset="0"/>
              </a:rPr>
              <a:t>phsel_dn</a:t>
            </a:r>
            <a:r>
              <a:rPr lang="en-US" sz="1050" b="1" dirty="0" smtClean="0">
                <a:latin typeface="Courier New" pitchFamily="49" charset="0"/>
              </a:rPr>
              <a:t> </a:t>
            </a:r>
            <a:r>
              <a:rPr lang="en-US" sz="1050" b="1" dirty="0" err="1" smtClean="0">
                <a:latin typeface="Courier New" pitchFamily="49" charset="0"/>
              </a:rPr>
              <a:t>phwt_up</a:t>
            </a:r>
            <a:r>
              <a:rPr lang="en-US" sz="1050" b="1" dirty="0" smtClean="0">
                <a:latin typeface="Courier New" pitchFamily="49" charset="0"/>
              </a:rPr>
              <a:t> </a:t>
            </a:r>
            <a:r>
              <a:rPr lang="en-US" sz="1050" b="1" dirty="0" err="1" smtClean="0">
                <a:latin typeface="Courier New" pitchFamily="49" charset="0"/>
              </a:rPr>
              <a:t>phwt_dn</a:t>
            </a:r>
            <a:r>
              <a:rPr lang="en-US" sz="1050" b="1" dirty="0" smtClean="0">
                <a:latin typeface="Courier New" pitchFamily="49" charset="0"/>
              </a:rPr>
              <a:t> </a:t>
            </a:r>
            <a:r>
              <a:rPr lang="en-US" sz="1050" b="1" dirty="0" err="1" smtClean="0">
                <a:latin typeface="Courier New" pitchFamily="49" charset="0"/>
              </a:rPr>
              <a:t>toggle_dir</a:t>
            </a:r>
            <a:endParaRPr lang="en-US" sz="1050" b="1" dirty="0" smtClean="0">
              <a:latin typeface="Courier New" pitchFamily="49" charset="0"/>
            </a:endParaRPr>
          </a:p>
          <a:p>
            <a:pPr>
              <a:lnSpc>
                <a:spcPct val="90000"/>
              </a:lnSpc>
              <a:buFont typeface="Wingdings" pitchFamily="2" charset="2"/>
              <a:buNone/>
            </a:pPr>
            <a:r>
              <a:rPr lang="en-US" sz="1050" b="1" dirty="0" smtClean="0">
                <a:latin typeface="Courier New" pitchFamily="49" charset="0"/>
              </a:rPr>
              <a:t>		period 10</a:t>
            </a:r>
          </a:p>
          <a:p>
            <a:pPr>
              <a:lnSpc>
                <a:spcPct val="90000"/>
              </a:lnSpc>
              <a:buFont typeface="Wingdings" pitchFamily="2" charset="2"/>
              <a:buNone/>
            </a:pPr>
            <a:r>
              <a:rPr lang="en-US" sz="1050" b="1" dirty="0" smtClean="0">
                <a:latin typeface="Courier New" pitchFamily="49" charset="0"/>
              </a:rPr>
              <a:t>		radix 111111 11111</a:t>
            </a:r>
          </a:p>
          <a:p>
            <a:pPr>
              <a:lnSpc>
                <a:spcPct val="90000"/>
              </a:lnSpc>
              <a:buFont typeface="Wingdings" pitchFamily="2" charset="2"/>
              <a:buNone/>
            </a:pPr>
            <a:r>
              <a:rPr lang="en-US" sz="1050" b="1" dirty="0" smtClean="0">
                <a:latin typeface="Courier New" pitchFamily="49" charset="0"/>
              </a:rPr>
              <a:t>		</a:t>
            </a:r>
            <a:r>
              <a:rPr lang="en-US" sz="1050" b="1" dirty="0" err="1" smtClean="0">
                <a:latin typeface="Courier New" pitchFamily="49" charset="0"/>
              </a:rPr>
              <a:t>io</a:t>
            </a:r>
            <a:r>
              <a:rPr lang="en-US" sz="1050" b="1" dirty="0" smtClean="0">
                <a:latin typeface="Courier New" pitchFamily="49" charset="0"/>
              </a:rPr>
              <a:t>    </a:t>
            </a:r>
            <a:r>
              <a:rPr lang="en-US" sz="1050" b="1" dirty="0" err="1" smtClean="0">
                <a:latin typeface="Courier New" pitchFamily="49" charset="0"/>
              </a:rPr>
              <a:t>iiiiii</a:t>
            </a:r>
            <a:r>
              <a:rPr lang="en-US" sz="1050" b="1" dirty="0" smtClean="0">
                <a:latin typeface="Courier New" pitchFamily="49" charset="0"/>
              </a:rPr>
              <a:t> </a:t>
            </a:r>
            <a:r>
              <a:rPr lang="en-US" sz="1050" b="1" dirty="0" err="1" smtClean="0">
                <a:latin typeface="Courier New" pitchFamily="49" charset="0"/>
              </a:rPr>
              <a:t>ooooo</a:t>
            </a:r>
            <a:endParaRPr lang="en-US" sz="1050" b="1" dirty="0" smtClean="0">
              <a:latin typeface="Courier New" pitchFamily="49" charset="0"/>
            </a:endParaRPr>
          </a:p>
          <a:p>
            <a:pPr>
              <a:lnSpc>
                <a:spcPct val="90000"/>
              </a:lnSpc>
              <a:buFont typeface="Wingdings" pitchFamily="2" charset="2"/>
              <a:buNone/>
            </a:pPr>
            <a:r>
              <a:rPr lang="en-US" sz="1050" b="1" dirty="0" smtClean="0">
                <a:latin typeface="Courier New" pitchFamily="49" charset="0"/>
              </a:rPr>
              <a:t>		      110111 00000</a:t>
            </a:r>
          </a:p>
          <a:p>
            <a:pPr>
              <a:lnSpc>
                <a:spcPct val="90000"/>
              </a:lnSpc>
              <a:buFont typeface="Wingdings" pitchFamily="2" charset="2"/>
              <a:buNone/>
            </a:pPr>
            <a:r>
              <a:rPr lang="en-US" sz="1050" b="1" dirty="0" smtClean="0">
                <a:latin typeface="Courier New" pitchFamily="49" charset="0"/>
              </a:rPr>
              <a:t>		      010111 00000</a:t>
            </a:r>
          </a:p>
          <a:p>
            <a:pPr>
              <a:lnSpc>
                <a:spcPct val="90000"/>
              </a:lnSpc>
              <a:buFont typeface="Wingdings" pitchFamily="2" charset="2"/>
              <a:buNone/>
            </a:pPr>
            <a:r>
              <a:rPr lang="en-US" sz="1050" b="1" dirty="0" smtClean="0">
                <a:latin typeface="Courier New" pitchFamily="49" charset="0"/>
              </a:rPr>
              <a:t>		      110111 00000</a:t>
            </a:r>
          </a:p>
          <a:p>
            <a:pPr>
              <a:lnSpc>
                <a:spcPct val="90000"/>
              </a:lnSpc>
              <a:buFont typeface="Wingdings" pitchFamily="2" charset="2"/>
              <a:buNone/>
            </a:pPr>
            <a:r>
              <a:rPr lang="en-US" sz="1050" b="1" dirty="0" smtClean="0">
                <a:latin typeface="Courier New" pitchFamily="49" charset="0"/>
              </a:rPr>
              <a:t>		      ………</a:t>
            </a:r>
            <a:endParaRPr lang="en-US" dirty="0" smtClean="0"/>
          </a:p>
          <a:p>
            <a:r>
              <a:rPr lang="en-US" dirty="0" smtClean="0"/>
              <a:t>Using </a:t>
            </a:r>
            <a:r>
              <a:rPr lang="en-US" dirty="0" err="1" smtClean="0"/>
              <a:t>verilog</a:t>
            </a:r>
            <a:r>
              <a:rPr lang="en-US" dirty="0" smtClean="0"/>
              <a:t> </a:t>
            </a:r>
            <a:r>
              <a:rPr lang="en-US" dirty="0" err="1" smtClean="0"/>
              <a:t>testbenches</a:t>
            </a:r>
            <a:r>
              <a:rPr lang="en-US" dirty="0" smtClean="0"/>
              <a:t> as input</a:t>
            </a:r>
          </a:p>
          <a:p>
            <a:pPr lvl="1"/>
            <a:r>
              <a:rPr lang="en-US" dirty="0" smtClean="0"/>
              <a:t>Requires co-simulation of  </a:t>
            </a:r>
            <a:r>
              <a:rPr lang="en-US" dirty="0" err="1" smtClean="0"/>
              <a:t>Verilog</a:t>
            </a:r>
            <a:r>
              <a:rPr lang="en-US" dirty="0" smtClean="0"/>
              <a:t>-Spice code</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Case studies</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Content Placeholder 2"/>
          <p:cNvSpPr>
            <a:spLocks noGrp="1"/>
          </p:cNvSpPr>
          <p:nvPr>
            <p:ph sz="quarter" idx="1"/>
          </p:nvPr>
        </p:nvSpPr>
        <p:spPr/>
        <p:txBody>
          <a:bodyPr/>
          <a:lstStyle/>
          <a:p>
            <a:r>
              <a:rPr lang="en-US" dirty="0" smtClean="0"/>
              <a:t>Post-layout back-annotation</a:t>
            </a:r>
          </a:p>
          <a:p>
            <a:r>
              <a:rPr lang="en-US" dirty="0" smtClean="0"/>
              <a:t>Mixed-Signal Simulation</a:t>
            </a:r>
          </a:p>
          <a:p>
            <a:r>
              <a:rPr lang="en-US" dirty="0" err="1" smtClean="0"/>
              <a:t>Verilog</a:t>
            </a:r>
            <a:r>
              <a:rPr lang="en-US" dirty="0" smtClean="0"/>
              <a:t>-A support</a:t>
            </a:r>
          </a:p>
          <a:p>
            <a:r>
              <a:rPr lang="en-US" dirty="0" smtClean="0"/>
              <a:t>V2S</a:t>
            </a:r>
          </a:p>
          <a:p>
            <a:r>
              <a:rPr lang="en-US" dirty="0" smtClean="0"/>
              <a:t>Timing &amp; Power Analysis</a:t>
            </a:r>
          </a:p>
          <a:p>
            <a:endParaRPr lang="en-US" dirty="0"/>
          </a:p>
        </p:txBody>
      </p:sp>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77CCBF01-E273-4FE3-99A7-149771BDE1DB}" type="slidenum">
              <a:rPr lang="en-US" smtClean="0"/>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Case studies</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6" name="Picture 2"/>
          <p:cNvPicPr>
            <a:picLocks noGrp="1" noChangeAspect="1" noChangeArrowheads="1"/>
          </p:cNvPicPr>
          <p:nvPr>
            <p:ph sz="quarter" idx="1"/>
          </p:nvPr>
        </p:nvPicPr>
        <p:blipFill>
          <a:blip r:embed="rId2"/>
          <a:stretch>
            <a:fillRect/>
          </a:stretch>
        </p:blipFill>
        <p:spPr bwMode="auto">
          <a:xfrm>
            <a:off x="2190750" y="1509712"/>
            <a:ext cx="5219700" cy="4448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77CCBF01-E273-4FE3-99A7-149771BDE1DB}" type="slidenum">
              <a:rPr lang="en-US" smtClean="0"/>
              <a:pPr/>
              <a:t>102</a:t>
            </a:fld>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Post-layout back-annotation</a:t>
            </a:r>
          </a:p>
        </p:txBody>
      </p:sp>
      <p:sp>
        <p:nvSpPr>
          <p:cNvPr id="3" name="Content Placeholder 2"/>
          <p:cNvSpPr>
            <a:spLocks noGrp="1"/>
          </p:cNvSpPr>
          <p:nvPr>
            <p:ph sz="quarter" idx="1"/>
          </p:nvPr>
        </p:nvSpPr>
        <p:spPr/>
        <p:txBody>
          <a:bodyPr>
            <a:normAutofit/>
          </a:bodyPr>
          <a:lstStyle/>
          <a:p>
            <a:r>
              <a:rPr lang="en-US" dirty="0" smtClean="0"/>
              <a:t>Device back-annotation</a:t>
            </a:r>
          </a:p>
          <a:p>
            <a:pPr lvl="1"/>
            <a:r>
              <a:rPr lang="en-US" dirty="0" smtClean="0"/>
              <a:t>From post-layout DPF ( flat )</a:t>
            </a:r>
          </a:p>
          <a:p>
            <a:r>
              <a:rPr lang="en-US" dirty="0" smtClean="0"/>
              <a:t>RC back-annotation</a:t>
            </a:r>
          </a:p>
          <a:p>
            <a:pPr lvl="1"/>
            <a:r>
              <a:rPr lang="en-US" dirty="0" smtClean="0"/>
              <a:t>DSPF/SPEF </a:t>
            </a:r>
            <a:r>
              <a:rPr lang="en-US" dirty="0" err="1" smtClean="0"/>
              <a:t>netlists</a:t>
            </a:r>
            <a:r>
              <a:rPr lang="en-US" dirty="0" smtClean="0"/>
              <a:t> ( resistors &amp; capacitors )</a:t>
            </a:r>
          </a:p>
          <a:p>
            <a:r>
              <a:rPr lang="en-US" dirty="0" smtClean="0"/>
              <a:t>Selective annotation</a:t>
            </a:r>
          </a:p>
          <a:p>
            <a:r>
              <a:rPr lang="en-US" dirty="0" smtClean="0"/>
              <a:t>Back-annotating</a:t>
            </a:r>
          </a:p>
          <a:p>
            <a:pPr lvl="1"/>
            <a:r>
              <a:rPr lang="en-US" dirty="0" smtClean="0"/>
              <a:t>Power net</a:t>
            </a:r>
          </a:p>
          <a:p>
            <a:pPr lvl="1"/>
            <a:r>
              <a:rPr lang="en-US" dirty="0" smtClean="0"/>
              <a:t>Clock net</a:t>
            </a:r>
          </a:p>
          <a:p>
            <a:pPr lvl="1"/>
            <a:r>
              <a:rPr lang="en-US" dirty="0" smtClean="0"/>
              <a:t>Signal net</a:t>
            </a:r>
          </a:p>
          <a:p>
            <a:pPr>
              <a:buNone/>
            </a:pPr>
            <a:endParaRPr lang="en-US" dirty="0" smtClean="0"/>
          </a:p>
          <a:p>
            <a:pPr>
              <a:buNone/>
            </a:pPr>
            <a:endParaRPr lang="en-US" dirty="0" smtClean="0"/>
          </a:p>
        </p:txBody>
      </p:sp>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2"/>
          <a:srcRect/>
          <a:stretch>
            <a:fillRect/>
          </a:stretch>
        </p:blipFill>
        <p:spPr bwMode="auto">
          <a:xfrm>
            <a:off x="5181600" y="3886200"/>
            <a:ext cx="3267075" cy="200025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77CCBF01-E273-4FE3-99A7-149771BDE1DB}" type="slidenum">
              <a:rPr lang="en-US" smtClean="0"/>
              <a:pPr/>
              <a:t>103</a:t>
            </a:fld>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Verilog</a:t>
            </a:r>
            <a:r>
              <a:rPr lang="en-US" dirty="0" smtClean="0"/>
              <a:t>-A support</a:t>
            </a:r>
          </a:p>
        </p:txBody>
      </p:sp>
      <p:sp>
        <p:nvSpPr>
          <p:cNvPr id="3" name="Content Placeholder 2"/>
          <p:cNvSpPr>
            <a:spLocks noGrp="1"/>
          </p:cNvSpPr>
          <p:nvPr>
            <p:ph sz="quarter" idx="1"/>
          </p:nvPr>
        </p:nvSpPr>
        <p:spPr/>
        <p:txBody>
          <a:bodyPr>
            <a:normAutofit/>
          </a:bodyPr>
          <a:lstStyle/>
          <a:p>
            <a:r>
              <a:rPr lang="en-US" dirty="0" smtClean="0"/>
              <a:t>Analog Enhancement to </a:t>
            </a:r>
            <a:r>
              <a:rPr lang="en-US" dirty="0" err="1" smtClean="0"/>
              <a:t>Verilog</a:t>
            </a:r>
            <a:r>
              <a:rPr lang="en-US" dirty="0" smtClean="0"/>
              <a:t>.</a:t>
            </a:r>
          </a:p>
          <a:p>
            <a:r>
              <a:rPr lang="en-US" dirty="0" smtClean="0"/>
              <a:t>Good for describing a behavioral model of devices.</a:t>
            </a:r>
          </a:p>
          <a:p>
            <a:r>
              <a:rPr lang="en-US" dirty="0" smtClean="0"/>
              <a:t>I’ve the models of following devices:</a:t>
            </a:r>
          </a:p>
          <a:p>
            <a:pPr lvl="1"/>
            <a:r>
              <a:rPr lang="en-US" dirty="0" smtClean="0"/>
              <a:t>BSIM3v3, BSIM4, EKV, HISIM, Level3, BJT, MEXTRAN, VBIC, TFT, </a:t>
            </a:r>
            <a:r>
              <a:rPr lang="en-US" dirty="0" err="1" smtClean="0"/>
              <a:t>fbh_hbt</a:t>
            </a:r>
            <a:r>
              <a:rPr lang="en-US" dirty="0" smtClean="0"/>
              <a:t>, </a:t>
            </a:r>
            <a:r>
              <a:rPr lang="en-US" dirty="0" err="1" smtClean="0"/>
              <a:t>Hicum</a:t>
            </a:r>
            <a:r>
              <a:rPr lang="en-US" dirty="0" smtClean="0"/>
              <a:t>, JFET</a:t>
            </a:r>
          </a:p>
        </p:txBody>
      </p:sp>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77CCBF01-E273-4FE3-99A7-149771BDE1DB}" type="slidenum">
              <a:rPr lang="en-US" smtClean="0"/>
              <a:pPr/>
              <a:t>104</a:t>
            </a:fld>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Verilog</a:t>
            </a:r>
            <a:r>
              <a:rPr lang="en-US" dirty="0" smtClean="0"/>
              <a:t>-A support / example</a:t>
            </a:r>
          </a:p>
        </p:txBody>
      </p:sp>
      <p:sp>
        <p:nvSpPr>
          <p:cNvPr id="3" name="Content Placeholder 2"/>
          <p:cNvSpPr>
            <a:spLocks noGrp="1"/>
          </p:cNvSpPr>
          <p:nvPr>
            <p:ph sz="quarter" idx="1"/>
          </p:nvPr>
        </p:nvSpPr>
        <p:spPr/>
        <p:txBody>
          <a:bodyPr>
            <a:normAutofit fontScale="55000" lnSpcReduction="20000"/>
          </a:bodyPr>
          <a:lstStyle/>
          <a:p>
            <a:pPr>
              <a:buNone/>
            </a:pPr>
            <a:r>
              <a:rPr lang="en-US" b="1" dirty="0" smtClean="0"/>
              <a:t>module</a:t>
            </a:r>
            <a:r>
              <a:rPr lang="en-US" dirty="0" smtClean="0"/>
              <a:t> </a:t>
            </a:r>
            <a:r>
              <a:rPr lang="en-US" dirty="0" err="1" smtClean="0"/>
              <a:t>qam_mod</a:t>
            </a:r>
            <a:r>
              <a:rPr lang="en-US" dirty="0" smtClean="0"/>
              <a:t>( </a:t>
            </a:r>
            <a:r>
              <a:rPr lang="en-US" dirty="0" err="1" smtClean="0"/>
              <a:t>mout</a:t>
            </a:r>
            <a:r>
              <a:rPr lang="en-US" dirty="0" smtClean="0"/>
              <a:t>, din, </a:t>
            </a:r>
            <a:r>
              <a:rPr lang="en-US" dirty="0" err="1" smtClean="0"/>
              <a:t>clk</a:t>
            </a:r>
            <a:r>
              <a:rPr lang="en-US" dirty="0" smtClean="0"/>
              <a:t>);</a:t>
            </a:r>
          </a:p>
          <a:p>
            <a:pPr>
              <a:buNone/>
            </a:pPr>
            <a:r>
              <a:rPr lang="en-US" dirty="0" smtClean="0"/>
              <a:t> </a:t>
            </a:r>
            <a:r>
              <a:rPr lang="en-US" b="1" dirty="0" smtClean="0"/>
              <a:t>    </a:t>
            </a:r>
            <a:r>
              <a:rPr lang="en-US" b="1" dirty="0" err="1" smtClean="0"/>
              <a:t>inout</a:t>
            </a:r>
            <a:r>
              <a:rPr lang="en-US" b="1" dirty="0" smtClean="0"/>
              <a:t> </a:t>
            </a:r>
            <a:r>
              <a:rPr lang="en-US" dirty="0" err="1" smtClean="0"/>
              <a:t>mout</a:t>
            </a:r>
            <a:r>
              <a:rPr lang="en-US" dirty="0" smtClean="0"/>
              <a:t>, din, </a:t>
            </a:r>
            <a:r>
              <a:rPr lang="en-US" dirty="0" err="1" smtClean="0"/>
              <a:t>clk</a:t>
            </a:r>
            <a:r>
              <a:rPr lang="en-US" dirty="0" smtClean="0"/>
              <a:t>;</a:t>
            </a:r>
          </a:p>
          <a:p>
            <a:pPr>
              <a:buNone/>
            </a:pPr>
            <a:r>
              <a:rPr lang="en-US" dirty="0" smtClean="0"/>
              <a:t>     electrical </a:t>
            </a:r>
            <a:r>
              <a:rPr lang="en-US" dirty="0" err="1" smtClean="0"/>
              <a:t>mout</a:t>
            </a:r>
            <a:r>
              <a:rPr lang="en-US" dirty="0" smtClean="0"/>
              <a:t>, din, </a:t>
            </a:r>
            <a:r>
              <a:rPr lang="en-US" dirty="0" err="1" smtClean="0"/>
              <a:t>clk</a:t>
            </a:r>
            <a:r>
              <a:rPr lang="en-US" dirty="0" smtClean="0"/>
              <a:t>;</a:t>
            </a:r>
          </a:p>
          <a:p>
            <a:pPr>
              <a:buNone/>
            </a:pPr>
            <a:r>
              <a:rPr lang="en-US" b="1" dirty="0" smtClean="0"/>
              <a:t>     parameter real</a:t>
            </a:r>
            <a:r>
              <a:rPr lang="en-US" dirty="0" smtClean="0"/>
              <a:t> </a:t>
            </a:r>
            <a:r>
              <a:rPr lang="en-US" dirty="0" err="1" smtClean="0"/>
              <a:t>fc</a:t>
            </a:r>
            <a:r>
              <a:rPr lang="en-US" dirty="0" smtClean="0"/>
              <a:t> = 100.0e6;</a:t>
            </a:r>
          </a:p>
          <a:p>
            <a:pPr>
              <a:buNone/>
            </a:pPr>
            <a:r>
              <a:rPr lang="en-US" dirty="0" smtClean="0"/>
              <a:t>     electrical di1,di2, dq1, dq2;</a:t>
            </a:r>
          </a:p>
          <a:p>
            <a:pPr>
              <a:buNone/>
            </a:pPr>
            <a:r>
              <a:rPr lang="en-US" dirty="0" smtClean="0"/>
              <a:t>     electrical </a:t>
            </a:r>
            <a:r>
              <a:rPr lang="en-US" dirty="0" err="1" smtClean="0"/>
              <a:t>ai</a:t>
            </a:r>
            <a:r>
              <a:rPr lang="en-US" dirty="0" smtClean="0"/>
              <a:t>, </a:t>
            </a:r>
            <a:r>
              <a:rPr lang="en-US" dirty="0" err="1" smtClean="0"/>
              <a:t>aq</a:t>
            </a:r>
            <a:r>
              <a:rPr lang="en-US" dirty="0" smtClean="0"/>
              <a:t>;</a:t>
            </a:r>
          </a:p>
          <a:p>
            <a:pPr>
              <a:buNone/>
            </a:pPr>
            <a:r>
              <a:rPr lang="en-US" dirty="0" smtClean="0"/>
              <a:t>    </a:t>
            </a:r>
          </a:p>
          <a:p>
            <a:pPr>
              <a:buNone/>
            </a:pPr>
            <a:r>
              <a:rPr lang="en-US" dirty="0" smtClean="0"/>
              <a:t>     </a:t>
            </a:r>
            <a:r>
              <a:rPr lang="en-US" dirty="0" err="1" smtClean="0"/>
              <a:t>serin_parout</a:t>
            </a:r>
            <a:r>
              <a:rPr lang="en-US" dirty="0" smtClean="0"/>
              <a:t> </a:t>
            </a:r>
            <a:r>
              <a:rPr lang="en-US" dirty="0" err="1" smtClean="0"/>
              <a:t>sipo</a:t>
            </a:r>
            <a:r>
              <a:rPr lang="en-US" dirty="0" smtClean="0"/>
              <a:t>( di1,di2,dq1,dq2,din,clk);</a:t>
            </a:r>
          </a:p>
          <a:p>
            <a:pPr>
              <a:buNone/>
            </a:pPr>
            <a:r>
              <a:rPr lang="en-US" dirty="0" smtClean="0"/>
              <a:t>     d2a d2ai(</a:t>
            </a:r>
            <a:r>
              <a:rPr lang="en-US" dirty="0" err="1" smtClean="0"/>
              <a:t>ai</a:t>
            </a:r>
            <a:r>
              <a:rPr lang="en-US" dirty="0" smtClean="0"/>
              <a:t>, di1,di2,clk);</a:t>
            </a:r>
          </a:p>
          <a:p>
            <a:pPr>
              <a:buNone/>
            </a:pPr>
            <a:r>
              <a:rPr lang="en-US" dirty="0" smtClean="0"/>
              <a:t>     d2a d2aq(</a:t>
            </a:r>
            <a:r>
              <a:rPr lang="en-US" dirty="0" err="1" smtClean="0"/>
              <a:t>aq</a:t>
            </a:r>
            <a:r>
              <a:rPr lang="en-US" dirty="0" smtClean="0"/>
              <a:t>, dq1,dq2,clk);</a:t>
            </a:r>
          </a:p>
          <a:p>
            <a:pPr>
              <a:buNone/>
            </a:pPr>
            <a:r>
              <a:rPr lang="en-US" b="1" dirty="0" smtClean="0"/>
              <a:t>    real </a:t>
            </a:r>
            <a:r>
              <a:rPr lang="en-US" dirty="0" smtClean="0"/>
              <a:t>phase;</a:t>
            </a:r>
          </a:p>
          <a:p>
            <a:pPr>
              <a:buNone/>
            </a:pPr>
            <a:endParaRPr lang="en-US" b="1" dirty="0" smtClean="0"/>
          </a:p>
          <a:p>
            <a:pPr>
              <a:buNone/>
            </a:pPr>
            <a:r>
              <a:rPr lang="en-US" b="1" dirty="0" smtClean="0"/>
              <a:t>    analog  begin</a:t>
            </a:r>
            <a:endParaRPr lang="en-US" dirty="0" smtClean="0"/>
          </a:p>
          <a:p>
            <a:pPr>
              <a:buNone/>
            </a:pPr>
            <a:r>
              <a:rPr lang="en-US" dirty="0" smtClean="0"/>
              <a:t>         phase = 2.0 * `M_PI * </a:t>
            </a:r>
            <a:r>
              <a:rPr lang="en-US" dirty="0" err="1" smtClean="0"/>
              <a:t>fc</a:t>
            </a:r>
            <a:r>
              <a:rPr lang="en-US" dirty="0" smtClean="0"/>
              <a:t>* </a:t>
            </a:r>
            <a:r>
              <a:rPr lang="en-US" b="1" dirty="0" smtClean="0"/>
              <a:t>$</a:t>
            </a:r>
            <a:r>
              <a:rPr lang="en-US" b="1" dirty="0" err="1" smtClean="0"/>
              <a:t>realtime</a:t>
            </a:r>
            <a:r>
              <a:rPr lang="en-US" b="1" dirty="0" smtClean="0"/>
              <a:t>()</a:t>
            </a:r>
            <a:r>
              <a:rPr lang="en-US" dirty="0" smtClean="0"/>
              <a:t> + `M_PI_4;</a:t>
            </a:r>
          </a:p>
          <a:p>
            <a:pPr>
              <a:buNone/>
            </a:pPr>
            <a:r>
              <a:rPr lang="en-US" dirty="0" smtClean="0"/>
              <a:t>          V(</a:t>
            </a:r>
            <a:r>
              <a:rPr lang="en-US" dirty="0" err="1" smtClean="0"/>
              <a:t>mout</a:t>
            </a:r>
            <a:r>
              <a:rPr lang="en-US" dirty="0" smtClean="0"/>
              <a:t>) &lt;+ 0.5 * (V(</a:t>
            </a:r>
            <a:r>
              <a:rPr lang="en-US" dirty="0" err="1" smtClean="0"/>
              <a:t>ai</a:t>
            </a:r>
            <a:r>
              <a:rPr lang="en-US" dirty="0" smtClean="0"/>
              <a:t>) *</a:t>
            </a:r>
            <a:r>
              <a:rPr lang="en-US" b="1" dirty="0" smtClean="0"/>
              <a:t> </a:t>
            </a:r>
            <a:r>
              <a:rPr lang="en-US" b="1" dirty="0" err="1" smtClean="0"/>
              <a:t>cos</a:t>
            </a:r>
            <a:r>
              <a:rPr lang="en-US" dirty="0" smtClean="0"/>
              <a:t>(phase) + V(</a:t>
            </a:r>
            <a:r>
              <a:rPr lang="en-US" dirty="0" err="1" smtClean="0"/>
              <a:t>aq</a:t>
            </a:r>
            <a:r>
              <a:rPr lang="en-US" dirty="0" smtClean="0"/>
              <a:t>) *</a:t>
            </a:r>
            <a:r>
              <a:rPr lang="en-US" b="1" dirty="0" smtClean="0"/>
              <a:t> sin</a:t>
            </a:r>
            <a:r>
              <a:rPr lang="en-US" dirty="0" smtClean="0"/>
              <a:t> (phase));</a:t>
            </a:r>
          </a:p>
          <a:p>
            <a:pPr>
              <a:buNone/>
            </a:pPr>
            <a:r>
              <a:rPr lang="en-US" b="1" dirty="0" smtClean="0"/>
              <a:t>     end</a:t>
            </a:r>
          </a:p>
          <a:p>
            <a:pPr>
              <a:buNone/>
            </a:pPr>
            <a:r>
              <a:rPr lang="en-US" b="1" dirty="0" err="1" smtClean="0"/>
              <a:t>endmodule</a:t>
            </a:r>
            <a:endParaRPr lang="en-US" b="1" dirty="0" smtClean="0"/>
          </a:p>
        </p:txBody>
      </p:sp>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77CCBF01-E273-4FE3-99A7-149771BDE1DB}" type="slidenum">
              <a:rPr lang="en-US" smtClean="0"/>
              <a:pPr/>
              <a:t>105</a:t>
            </a:fld>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Converters</a:t>
            </a:r>
          </a:p>
        </p:txBody>
      </p:sp>
      <p:sp>
        <p:nvSpPr>
          <p:cNvPr id="3" name="Content Placeholder 2"/>
          <p:cNvSpPr>
            <a:spLocks noGrp="1"/>
          </p:cNvSpPr>
          <p:nvPr>
            <p:ph sz="quarter" idx="1"/>
          </p:nvPr>
        </p:nvSpPr>
        <p:spPr/>
        <p:txBody>
          <a:bodyPr/>
          <a:lstStyle/>
          <a:p>
            <a:r>
              <a:rPr lang="en-US" dirty="0" smtClean="0"/>
              <a:t>v2s:</a:t>
            </a:r>
          </a:p>
          <a:p>
            <a:pPr lvl="1"/>
            <a:r>
              <a:rPr lang="en-US" dirty="0" smtClean="0"/>
              <a:t>a tools that converts synthesized or structured </a:t>
            </a:r>
            <a:r>
              <a:rPr lang="en-US" dirty="0" err="1" smtClean="0"/>
              <a:t>verilog</a:t>
            </a:r>
            <a:r>
              <a:rPr lang="en-US" dirty="0" smtClean="0"/>
              <a:t> </a:t>
            </a:r>
            <a:r>
              <a:rPr lang="en-US" dirty="0" err="1" smtClean="0"/>
              <a:t>netlist</a:t>
            </a:r>
            <a:r>
              <a:rPr lang="en-US" dirty="0" smtClean="0"/>
              <a:t> to spice equivalent.</a:t>
            </a:r>
          </a:p>
          <a:p>
            <a:pPr lvl="1"/>
            <a:r>
              <a:rPr lang="en-US" dirty="0" smtClean="0"/>
              <a:t>Can convert based on given gate models and standard cells.</a:t>
            </a:r>
          </a:p>
          <a:p>
            <a:pPr lvl="1"/>
            <a:r>
              <a:rPr lang="en-US" dirty="0" smtClean="0"/>
              <a:t>Requirement:</a:t>
            </a:r>
          </a:p>
          <a:p>
            <a:pPr lvl="2"/>
            <a:r>
              <a:rPr lang="en-US" dirty="0" smtClean="0"/>
              <a:t>Process Transistor Model .model</a:t>
            </a:r>
          </a:p>
          <a:p>
            <a:pPr lvl="2"/>
            <a:r>
              <a:rPr lang="en-US" dirty="0" smtClean="0"/>
              <a:t>Standard Cell Spice Library </a:t>
            </a:r>
          </a:p>
          <a:p>
            <a:pPr lvl="2"/>
            <a:r>
              <a:rPr lang="en-US" dirty="0" smtClean="0"/>
              <a:t>v2s </a:t>
            </a:r>
            <a:r>
              <a:rPr lang="en-US" dirty="0" err="1" smtClean="0"/>
              <a:t>aes_post_layout.v</a:t>
            </a:r>
            <a:r>
              <a:rPr lang="en-US" dirty="0" smtClean="0"/>
              <a:t> -s osu025_stdcells.sp -const0 0 -const1 2.5 -o </a:t>
            </a:r>
            <a:r>
              <a:rPr lang="en-US" dirty="0" err="1" smtClean="0"/>
              <a:t>aes.sp</a:t>
            </a:r>
            <a:r>
              <a:rPr lang="en-US" dirty="0" smtClean="0"/>
              <a:t>	</a:t>
            </a:r>
          </a:p>
          <a:p>
            <a:r>
              <a:rPr lang="en-US" dirty="0" smtClean="0"/>
              <a:t>Waveform conversion</a:t>
            </a:r>
            <a:endParaRPr lang="en-US" dirty="0"/>
          </a:p>
        </p:txBody>
      </p:sp>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77CCBF01-E273-4FE3-99A7-149771BDE1DB}" type="slidenum">
              <a:rPr lang="en-US" smtClean="0"/>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Timing &amp; Power Analysis</a:t>
            </a:r>
          </a:p>
        </p:txBody>
      </p:sp>
      <p:sp>
        <p:nvSpPr>
          <p:cNvPr id="3" name="Content Placeholder 2"/>
          <p:cNvSpPr>
            <a:spLocks noGrp="1"/>
          </p:cNvSpPr>
          <p:nvPr>
            <p:ph sz="quarter" idx="1"/>
          </p:nvPr>
        </p:nvSpPr>
        <p:spPr/>
        <p:txBody>
          <a:bodyPr/>
          <a:lstStyle/>
          <a:p>
            <a:r>
              <a:rPr lang="en-US" dirty="0" smtClean="0"/>
              <a:t>.</a:t>
            </a:r>
            <a:r>
              <a:rPr lang="en-US" dirty="0" err="1" smtClean="0"/>
              <a:t>tcheck</a:t>
            </a:r>
            <a:r>
              <a:rPr lang="en-US" dirty="0" smtClean="0"/>
              <a:t> &amp; .</a:t>
            </a:r>
            <a:r>
              <a:rPr lang="en-US" dirty="0" err="1" smtClean="0"/>
              <a:t>pcheck</a:t>
            </a:r>
            <a:r>
              <a:rPr lang="en-US" dirty="0" smtClean="0"/>
              <a:t> commands</a:t>
            </a:r>
          </a:p>
          <a:p>
            <a:r>
              <a:rPr lang="en-US" i="1" dirty="0" smtClean="0"/>
              <a:t>timing checking </a:t>
            </a:r>
          </a:p>
          <a:p>
            <a:pPr lvl="1"/>
            <a:r>
              <a:rPr lang="en-US" i="1" dirty="0" smtClean="0"/>
              <a:t>setup, hold, pulse width, edge, checking windows, bisection optimization</a:t>
            </a:r>
          </a:p>
          <a:p>
            <a:pPr lvl="1"/>
            <a:r>
              <a:rPr lang="en-US" sz="1400" b="1" dirty="0" smtClean="0">
                <a:latin typeface="Courier New" pitchFamily="49" charset="0"/>
              </a:rPr>
              <a:t>.</a:t>
            </a:r>
            <a:r>
              <a:rPr lang="en-US" sz="1400" b="1" dirty="0" err="1" smtClean="0">
                <a:latin typeface="Courier New" pitchFamily="49" charset="0"/>
              </a:rPr>
              <a:t>tcheck</a:t>
            </a:r>
            <a:r>
              <a:rPr lang="en-US" sz="1400" b="1" dirty="0" smtClean="0">
                <a:latin typeface="Courier New" pitchFamily="49" charset="0"/>
              </a:rPr>
              <a:t> check1 setup D x ck r 100ps</a:t>
            </a:r>
            <a:endParaRPr lang="en-US" sz="1400" i="1" dirty="0" smtClean="0"/>
          </a:p>
          <a:p>
            <a:r>
              <a:rPr lang="en-US" i="1" dirty="0" smtClean="0"/>
              <a:t>power analyses </a:t>
            </a:r>
          </a:p>
          <a:p>
            <a:pPr lvl="1"/>
            <a:r>
              <a:rPr lang="en-US" i="1" dirty="0" smtClean="0"/>
              <a:t>DC path, excessive current, excessive rise/fall, high impedance node</a:t>
            </a:r>
          </a:p>
          <a:p>
            <a:pPr lvl="1"/>
            <a:r>
              <a:rPr lang="en-US" sz="1400" b="1" dirty="0" smtClean="0">
                <a:latin typeface="Courier New" pitchFamily="49" charset="0"/>
              </a:rPr>
              <a:t>.</a:t>
            </a:r>
            <a:r>
              <a:rPr lang="en-US" sz="1400" b="1" dirty="0" err="1" smtClean="0">
                <a:latin typeface="Courier New" pitchFamily="49" charset="0"/>
              </a:rPr>
              <a:t>pcheck</a:t>
            </a:r>
            <a:r>
              <a:rPr lang="en-US" sz="1400" b="1" dirty="0" smtClean="0">
                <a:latin typeface="Courier New" pitchFamily="49" charset="0"/>
              </a:rPr>
              <a:t> check2 </a:t>
            </a:r>
            <a:r>
              <a:rPr lang="en-US" sz="1400" b="1" dirty="0" err="1" smtClean="0">
                <a:latin typeface="Courier New" pitchFamily="49" charset="0"/>
              </a:rPr>
              <a:t>exrf</a:t>
            </a:r>
            <a:r>
              <a:rPr lang="en-US" sz="1400" b="1" dirty="0" smtClean="0">
                <a:latin typeface="Courier New" pitchFamily="49" charset="0"/>
              </a:rPr>
              <a:t> Q rise=200ps fall=200ps</a:t>
            </a:r>
            <a:endParaRPr lang="en-US" sz="1400" i="1" dirty="0" smtClean="0"/>
          </a:p>
          <a:p>
            <a:r>
              <a:rPr lang="en-US" i="1" dirty="0" smtClean="0"/>
              <a:t>.</a:t>
            </a:r>
            <a:r>
              <a:rPr lang="en-US" i="1" dirty="0" err="1" smtClean="0"/>
              <a:t>acheck</a:t>
            </a:r>
            <a:r>
              <a:rPr lang="en-US" i="1" dirty="0" smtClean="0"/>
              <a:t> : node activity check</a:t>
            </a:r>
            <a:endParaRPr lang="en-US" dirty="0"/>
          </a:p>
        </p:txBody>
      </p:sp>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77CCBF01-E273-4FE3-99A7-149771BDE1DB}" type="slidenum">
              <a:rPr lang="en-US" smtClean="0"/>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features</a:t>
            </a:r>
            <a:br>
              <a:rPr lang="en-US" dirty="0" smtClean="0"/>
            </a:br>
            <a:r>
              <a:rPr lang="en-US" sz="2700" dirty="0" smtClean="0"/>
              <a:t>not covered here</a:t>
            </a:r>
            <a:endParaRPr lang="en-US" dirty="0" smtClean="0"/>
          </a:p>
        </p:txBody>
      </p:sp>
      <p:sp>
        <p:nvSpPr>
          <p:cNvPr id="3" name="Content Placeholder 2"/>
          <p:cNvSpPr>
            <a:spLocks noGrp="1"/>
          </p:cNvSpPr>
          <p:nvPr>
            <p:ph sz="quarter" idx="1"/>
          </p:nvPr>
        </p:nvSpPr>
        <p:spPr/>
        <p:txBody>
          <a:bodyPr/>
          <a:lstStyle/>
          <a:p>
            <a:r>
              <a:rPr lang="en-US" b="1" dirty="0" smtClean="0"/>
              <a:t>Post-Layout Acceleration Option (PLX)</a:t>
            </a:r>
          </a:p>
          <a:p>
            <a:r>
              <a:rPr lang="en-US" b="1" dirty="0" smtClean="0"/>
              <a:t>Power Net Reliability Analysis Option (PWRA)</a:t>
            </a:r>
          </a:p>
          <a:p>
            <a:r>
              <a:rPr lang="en-US" b="1" dirty="0" smtClean="0"/>
              <a:t>Static Power Net Resistance Calculation Option (SPRES)</a:t>
            </a:r>
          </a:p>
          <a:p>
            <a:r>
              <a:rPr lang="en-US" b="1" dirty="0" smtClean="0"/>
              <a:t>Signal Net Reliability Analysis Option (SIGRA)</a:t>
            </a:r>
          </a:p>
          <a:p>
            <a:r>
              <a:rPr lang="en-US" b="1" dirty="0" smtClean="0"/>
              <a:t>MOS Reliability Option (MOSRA)</a:t>
            </a:r>
            <a:endParaRPr lang="en-US" dirty="0"/>
          </a:p>
        </p:txBody>
      </p:sp>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77CCBF01-E273-4FE3-99A7-149771BDE1DB}"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Mixed-Signal Simulation</a:t>
            </a:r>
          </a:p>
        </p:txBody>
      </p:sp>
      <p:sp>
        <p:nvSpPr>
          <p:cNvPr id="3" name="Content Placeholder 2"/>
          <p:cNvSpPr>
            <a:spLocks noGrp="1"/>
          </p:cNvSpPr>
          <p:nvPr>
            <p:ph sz="quarter" idx="1"/>
          </p:nvPr>
        </p:nvSpPr>
        <p:spPr/>
        <p:txBody>
          <a:bodyPr>
            <a:noAutofit/>
          </a:bodyPr>
          <a:lstStyle/>
          <a:p>
            <a:r>
              <a:rPr lang="en-US" sz="2400" dirty="0" smtClean="0"/>
              <a:t>can connect to other HDL Simulator </a:t>
            </a:r>
          </a:p>
          <a:p>
            <a:pPr>
              <a:buNone/>
            </a:pPr>
            <a:r>
              <a:rPr lang="en-US" sz="2400" dirty="0" smtClean="0"/>
              <a:t>         ( </a:t>
            </a:r>
            <a:r>
              <a:rPr lang="en-US" sz="2400" dirty="0" err="1" smtClean="0"/>
              <a:t>ModelSim</a:t>
            </a:r>
            <a:r>
              <a:rPr lang="en-US" sz="2400" dirty="0" smtClean="0"/>
              <a:t>, VCS, NC-</a:t>
            </a:r>
            <a:r>
              <a:rPr lang="en-US" sz="2400" dirty="0" err="1" smtClean="0"/>
              <a:t>Verilog</a:t>
            </a:r>
            <a:r>
              <a:rPr lang="en-US" sz="2400" dirty="0" smtClean="0"/>
              <a:t>, … ) </a:t>
            </a:r>
          </a:p>
          <a:p>
            <a:pPr>
              <a:buNone/>
            </a:pPr>
            <a:r>
              <a:rPr lang="en-US" sz="2400" dirty="0" smtClean="0"/>
              <a:t>             through </a:t>
            </a:r>
            <a:r>
              <a:rPr lang="en-US" sz="2400" dirty="0" err="1" smtClean="0"/>
              <a:t>Verilog</a:t>
            </a:r>
            <a:r>
              <a:rPr lang="en-US" sz="2400" dirty="0" smtClean="0"/>
              <a:t>-PLI 2.0, VPI</a:t>
            </a:r>
          </a:p>
          <a:p>
            <a:r>
              <a:rPr lang="en-US" sz="2400" dirty="0" smtClean="0"/>
              <a:t>They run through a unified process, </a:t>
            </a:r>
          </a:p>
          <a:p>
            <a:pPr>
              <a:buNone/>
            </a:pPr>
            <a:r>
              <a:rPr lang="en-US" sz="2400" dirty="0" smtClean="0"/>
              <a:t>              hence more speed.</a:t>
            </a:r>
          </a:p>
          <a:p>
            <a:r>
              <a:rPr lang="en-US" sz="2400" dirty="0" smtClean="0"/>
              <a:t>It puts a2d , d2a call on ports.</a:t>
            </a:r>
          </a:p>
          <a:p>
            <a:r>
              <a:rPr lang="en-US" sz="2400" dirty="0" smtClean="0"/>
              <a:t>requires a </a:t>
            </a:r>
            <a:r>
              <a:rPr lang="en-US" sz="2400" dirty="0" err="1" smtClean="0"/>
              <a:t>hsimvpi</a:t>
            </a:r>
            <a:r>
              <a:rPr lang="en-US" sz="2400" dirty="0" smtClean="0"/>
              <a:t> library, </a:t>
            </a:r>
          </a:p>
          <a:p>
            <a:pPr>
              <a:buNone/>
            </a:pPr>
            <a:r>
              <a:rPr lang="en-US" sz="2400" dirty="0" smtClean="0"/>
              <a:t>        I only found it for </a:t>
            </a:r>
            <a:r>
              <a:rPr lang="en-US" sz="2400" dirty="0" err="1" smtClean="0"/>
              <a:t>linux</a:t>
            </a:r>
            <a:r>
              <a:rPr lang="en-US" sz="2400" dirty="0" smtClean="0"/>
              <a:t> platform.</a:t>
            </a:r>
          </a:p>
          <a:p>
            <a:r>
              <a:rPr lang="en-US" sz="2400" dirty="0" smtClean="0"/>
              <a:t>To modes:</a:t>
            </a:r>
          </a:p>
          <a:p>
            <a:pPr lvl="1"/>
            <a:r>
              <a:rPr lang="en-US" sz="2000" dirty="0" smtClean="0"/>
              <a:t>Spice-top</a:t>
            </a:r>
          </a:p>
          <a:p>
            <a:pPr lvl="1"/>
            <a:r>
              <a:rPr lang="en-US" sz="2000" dirty="0" err="1" smtClean="0"/>
              <a:t>Verilog</a:t>
            </a:r>
            <a:r>
              <a:rPr lang="en-US" sz="2000" dirty="0" smtClean="0"/>
              <a:t>-top</a:t>
            </a:r>
          </a:p>
        </p:txBody>
      </p:sp>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8" name="Picture 2"/>
          <p:cNvPicPr>
            <a:picLocks noChangeAspect="1" noChangeArrowheads="1"/>
          </p:cNvPicPr>
          <p:nvPr/>
        </p:nvPicPr>
        <p:blipFill>
          <a:blip r:embed="rId2"/>
          <a:srcRect/>
          <a:stretch>
            <a:fillRect/>
          </a:stretch>
        </p:blipFill>
        <p:spPr bwMode="auto">
          <a:xfrm>
            <a:off x="5562600" y="2286000"/>
            <a:ext cx="3284255" cy="3669652"/>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77CCBF01-E273-4FE3-99A7-149771BDE1DB}" type="slidenum">
              <a:rPr lang="en-US" smtClean="0"/>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Condition</a:t>
            </a:r>
            <a:endParaRPr lang="en-US" dirty="0"/>
          </a:p>
        </p:txBody>
      </p:sp>
      <p:sp>
        <p:nvSpPr>
          <p:cNvPr id="3" name="Content Placeholder 2"/>
          <p:cNvSpPr>
            <a:spLocks noGrp="1"/>
          </p:cNvSpPr>
          <p:nvPr>
            <p:ph sz="quarter" idx="1"/>
          </p:nvPr>
        </p:nvSpPr>
        <p:spPr/>
        <p:txBody>
          <a:bodyPr/>
          <a:lstStyle/>
          <a:p>
            <a:r>
              <a:rPr lang="en-US" dirty="0" smtClean="0"/>
              <a:t>Setting Min/Max operating condition (only if you’ve min/max libraries)</a:t>
            </a:r>
          </a:p>
          <a:p>
            <a:pPr lvl="1">
              <a:buNone/>
            </a:pPr>
            <a:endParaRPr lang="en-US" sz="1800" dirty="0" smtClean="0"/>
          </a:p>
          <a:p>
            <a:pPr lvl="1">
              <a:buNone/>
            </a:pPr>
            <a:r>
              <a:rPr lang="en-US" sz="1800" b="1" dirty="0" err="1" smtClean="0"/>
              <a:t>dc_shell</a:t>
            </a:r>
            <a:r>
              <a:rPr lang="en-US" sz="1800" b="1" dirty="0" smtClean="0"/>
              <a:t>&gt; </a:t>
            </a:r>
            <a:r>
              <a:rPr lang="en-US" sz="1800" b="1" dirty="0" err="1" smtClean="0">
                <a:solidFill>
                  <a:schemeClr val="accent2"/>
                </a:solidFill>
              </a:rPr>
              <a:t>Set_operating_conditions</a:t>
            </a:r>
            <a:r>
              <a:rPr lang="en-US" sz="1800" b="1" dirty="0" smtClean="0">
                <a:solidFill>
                  <a:schemeClr val="accent2"/>
                </a:solidFill>
              </a:rPr>
              <a:t> –max “slow” –min “fast”</a:t>
            </a:r>
          </a:p>
          <a:p>
            <a:pPr lvl="1">
              <a:buNone/>
            </a:pPr>
            <a:r>
              <a:rPr lang="en-US" sz="1800" b="1" dirty="0" err="1" smtClean="0"/>
              <a:t>dc_shell</a:t>
            </a:r>
            <a:r>
              <a:rPr lang="en-US" sz="1800" b="1" dirty="0" smtClean="0"/>
              <a:t>&gt; </a:t>
            </a:r>
            <a:r>
              <a:rPr lang="en-US" sz="1800" b="1" dirty="0" err="1" smtClean="0">
                <a:solidFill>
                  <a:schemeClr val="accent2"/>
                </a:solidFill>
              </a:rPr>
              <a:t>Set_operating_condition</a:t>
            </a:r>
            <a:r>
              <a:rPr lang="en-US" sz="1800" b="1" dirty="0" smtClean="0">
                <a:solidFill>
                  <a:schemeClr val="accent2"/>
                </a:solidFill>
              </a:rPr>
              <a:t> –max “slow”</a:t>
            </a:r>
            <a:endParaRPr lang="en-US" sz="1800" b="1" dirty="0">
              <a:solidFill>
                <a:schemeClr val="accent2"/>
              </a:solidFill>
            </a:endParaRPr>
          </a:p>
        </p:txBody>
      </p:sp>
      <p:sp>
        <p:nvSpPr>
          <p:cNvPr id="4" name="Slide Number Placeholder 3"/>
          <p:cNvSpPr>
            <a:spLocks noGrp="1"/>
          </p:cNvSpPr>
          <p:nvPr>
            <p:ph type="sldNum" sz="quarter" idx="12"/>
          </p:nvPr>
        </p:nvSpPr>
        <p:spPr/>
        <p:txBody>
          <a:bodyPr/>
          <a:lstStyle/>
          <a:p>
            <a:fld id="{77CCBF01-E273-4FE3-99A7-149771BDE1DB}"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Co-Simulation</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110</a:t>
            </a:fld>
            <a:endParaRPr lang="en-US"/>
          </a:p>
        </p:txBody>
      </p:sp>
      <p:sp>
        <p:nvSpPr>
          <p:cNvPr id="4" name="Content Placeholder 3"/>
          <p:cNvSpPr>
            <a:spLocks noGrp="1"/>
          </p:cNvSpPr>
          <p:nvPr>
            <p:ph sz="quarter" idx="1"/>
          </p:nvPr>
        </p:nvSpPr>
        <p:spPr/>
        <p:txBody>
          <a:bodyPr>
            <a:normAutofit lnSpcReduction="10000"/>
          </a:bodyPr>
          <a:lstStyle/>
          <a:p>
            <a:r>
              <a:rPr lang="en-US" dirty="0" smtClean="0"/>
              <a:t>Based on </a:t>
            </a:r>
            <a:r>
              <a:rPr lang="en-US" dirty="0" err="1" smtClean="0"/>
              <a:t>ModelSim</a:t>
            </a:r>
            <a:r>
              <a:rPr lang="en-US" dirty="0" smtClean="0"/>
              <a:t>/HSIM</a:t>
            </a:r>
          </a:p>
          <a:p>
            <a:r>
              <a:rPr lang="en-US" dirty="0" smtClean="0"/>
              <a:t>Interactions are based on </a:t>
            </a:r>
            <a:r>
              <a:rPr lang="en-US" dirty="0" err="1" smtClean="0"/>
              <a:t>Verilog</a:t>
            </a:r>
            <a:r>
              <a:rPr lang="en-US" dirty="0" smtClean="0"/>
              <a:t>-PLI</a:t>
            </a:r>
          </a:p>
          <a:p>
            <a:pPr lvl="1"/>
            <a:r>
              <a:rPr lang="en-US" dirty="0" smtClean="0"/>
              <a:t>Requires </a:t>
            </a:r>
            <a:r>
              <a:rPr lang="en-US" dirty="0" err="1" smtClean="0"/>
              <a:t>libhsimvpi</a:t>
            </a:r>
            <a:r>
              <a:rPr lang="en-US" dirty="0" smtClean="0"/>
              <a:t> (for </a:t>
            </a:r>
            <a:r>
              <a:rPr lang="en-US" dirty="0" err="1" smtClean="0"/>
              <a:t>linux</a:t>
            </a:r>
            <a:r>
              <a:rPr lang="en-US" dirty="0" smtClean="0"/>
              <a:t>/x86)</a:t>
            </a:r>
          </a:p>
          <a:p>
            <a:r>
              <a:rPr lang="en-US" dirty="0" smtClean="0"/>
              <a:t>Flow:</a:t>
            </a:r>
          </a:p>
          <a:p>
            <a:pPr lvl="1"/>
            <a:r>
              <a:rPr lang="en-US" dirty="0" smtClean="0"/>
              <a:t>Convert post-layout </a:t>
            </a:r>
            <a:r>
              <a:rPr lang="en-US" dirty="0" err="1" smtClean="0"/>
              <a:t>verilog</a:t>
            </a:r>
            <a:r>
              <a:rPr lang="en-US" dirty="0" smtClean="0"/>
              <a:t> </a:t>
            </a:r>
            <a:r>
              <a:rPr lang="en-US" dirty="0" err="1" smtClean="0"/>
              <a:t>netlist</a:t>
            </a:r>
            <a:r>
              <a:rPr lang="en-US" dirty="0" smtClean="0"/>
              <a:t> to spice </a:t>
            </a:r>
            <a:r>
              <a:rPr lang="en-US" dirty="0" err="1" smtClean="0"/>
              <a:t>netlist</a:t>
            </a:r>
            <a:endParaRPr lang="en-US" dirty="0" smtClean="0"/>
          </a:p>
          <a:p>
            <a:pPr lvl="2"/>
            <a:r>
              <a:rPr lang="en-US" dirty="0" smtClean="0"/>
              <a:t>V2s </a:t>
            </a:r>
            <a:r>
              <a:rPr lang="en-US" dirty="0" err="1" smtClean="0"/>
              <a:t>layout.v</a:t>
            </a:r>
            <a:r>
              <a:rPr lang="en-US" dirty="0" smtClean="0"/>
              <a:t> -s </a:t>
            </a:r>
            <a:r>
              <a:rPr lang="en-US" dirty="0" err="1" smtClean="0"/>
              <a:t>lib_stdcells.sp</a:t>
            </a:r>
            <a:r>
              <a:rPr lang="en-US" dirty="0" smtClean="0"/>
              <a:t> -const0 0 -const1 2.5 -o </a:t>
            </a:r>
            <a:r>
              <a:rPr lang="en-US" dirty="0" err="1" smtClean="0"/>
              <a:t>layout.sp</a:t>
            </a:r>
            <a:endParaRPr lang="en-US" dirty="0" smtClean="0"/>
          </a:p>
          <a:p>
            <a:pPr lvl="1"/>
            <a:r>
              <a:rPr lang="en-US" dirty="0" smtClean="0"/>
              <a:t>Create a power network (</a:t>
            </a:r>
            <a:r>
              <a:rPr lang="en-US" dirty="0" err="1" smtClean="0"/>
              <a:t>hsim</a:t>
            </a:r>
            <a:r>
              <a:rPr lang="en-US" dirty="0" smtClean="0"/>
              <a:t> doesn’t do this by default )</a:t>
            </a:r>
          </a:p>
          <a:p>
            <a:pPr lvl="2"/>
            <a:r>
              <a:rPr lang="en-US" dirty="0" smtClean="0"/>
              <a:t>you need a power-network generator for post-layout spice </a:t>
            </a:r>
            <a:r>
              <a:rPr lang="en-US" dirty="0" err="1" smtClean="0"/>
              <a:t>netlist</a:t>
            </a:r>
            <a:r>
              <a:rPr lang="en-US" dirty="0" smtClean="0"/>
              <a:t>.</a:t>
            </a:r>
          </a:p>
          <a:p>
            <a:pPr lvl="1"/>
            <a:r>
              <a:rPr lang="en-US" dirty="0" smtClean="0"/>
              <a:t>Embed the SPEF file in it!</a:t>
            </a:r>
          </a:p>
          <a:p>
            <a:pPr lvl="2"/>
            <a:r>
              <a:rPr lang="en-US" dirty="0" smtClean="0"/>
              <a:t>.</a:t>
            </a:r>
            <a:r>
              <a:rPr lang="en-US" dirty="0" err="1" smtClean="0"/>
              <a:t>param</a:t>
            </a:r>
            <a:r>
              <a:rPr lang="en-US" dirty="0" smtClean="0"/>
              <a:t> HSIMSPEF=</a:t>
            </a:r>
            <a:r>
              <a:rPr lang="en-US" dirty="0" err="1" smtClean="0"/>
              <a:t>huffman.spef</a:t>
            </a:r>
            <a:r>
              <a:rPr lang="en-US" dirty="0" smtClean="0"/>
              <a:t> </a:t>
            </a:r>
          </a:p>
          <a:p>
            <a:pPr lvl="1"/>
            <a:r>
              <a:rPr lang="en-US" dirty="0" smtClean="0"/>
              <a:t>Put it all together and run it! </a:t>
            </a:r>
          </a:p>
          <a:p>
            <a:pPr lvl="2"/>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77CCBF01-E273-4FE3-99A7-149771BDE1DB}" type="slidenum">
              <a:rPr lang="en-US" smtClean="0"/>
              <a:pPr/>
              <a:t>111</a:t>
            </a:fld>
            <a:endParaRPr lang="en-US"/>
          </a:p>
        </p:txBody>
      </p:sp>
      <p:sp>
        <p:nvSpPr>
          <p:cNvPr id="4" name="Content Placeholder 3"/>
          <p:cNvSpPr>
            <a:spLocks noGrp="1"/>
          </p:cNvSpPr>
          <p:nvPr>
            <p:ph sz="quarter" idx="1"/>
          </p:nvPr>
        </p:nvSpPr>
        <p:spPr/>
        <p:txBody>
          <a:bodyPr/>
          <a:lstStyle/>
          <a:p>
            <a:endParaRPr lang="en-US" dirty="0"/>
          </a:p>
        </p:txBody>
      </p:sp>
      <p:graphicFrame>
        <p:nvGraphicFramePr>
          <p:cNvPr id="5" name="Diagram 4"/>
          <p:cNvGraphicFramePr/>
          <p:nvPr/>
        </p:nvGraphicFramePr>
        <p:xfrm>
          <a:off x="152400" y="304800"/>
          <a:ext cx="8839200"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219200" y="6172200"/>
            <a:ext cx="7123745" cy="369332"/>
          </a:xfrm>
          <a:prstGeom prst="rect">
            <a:avLst/>
          </a:prstGeom>
          <a:noFill/>
        </p:spPr>
        <p:txBody>
          <a:bodyPr wrap="none" rtlCol="0">
            <a:spAutoFit/>
          </a:bodyPr>
          <a:lstStyle/>
          <a:p>
            <a:r>
              <a:rPr lang="en-US" dirty="0" err="1" smtClean="0"/>
              <a:t>vsim</a:t>
            </a:r>
            <a:r>
              <a:rPr lang="en-US" dirty="0" smtClean="0"/>
              <a:t> -</a:t>
            </a:r>
            <a:r>
              <a:rPr lang="en-US" dirty="0" err="1" smtClean="0"/>
              <a:t>pli</a:t>
            </a:r>
            <a:r>
              <a:rPr lang="en-US" dirty="0" smtClean="0"/>
              <a:t> /opt/</a:t>
            </a:r>
            <a:r>
              <a:rPr lang="en-US" dirty="0" err="1" smtClean="0"/>
              <a:t>hsim</a:t>
            </a:r>
            <a:r>
              <a:rPr lang="en-US" dirty="0" smtClean="0"/>
              <a:t>/</a:t>
            </a:r>
            <a:r>
              <a:rPr lang="en-US" dirty="0" err="1" smtClean="0"/>
              <a:t>hsimplus</a:t>
            </a:r>
            <a:r>
              <a:rPr lang="en-US" dirty="0" smtClean="0"/>
              <a:t>/platform/</a:t>
            </a:r>
            <a:r>
              <a:rPr lang="en-US" dirty="0" err="1" smtClean="0"/>
              <a:t>linux</a:t>
            </a:r>
            <a:r>
              <a:rPr lang="en-US" dirty="0" smtClean="0"/>
              <a:t>/bin/</a:t>
            </a:r>
            <a:r>
              <a:rPr lang="en-US" dirty="0" err="1" smtClean="0"/>
              <a:t>libvpihsim.so</a:t>
            </a:r>
            <a:r>
              <a:rPr lang="en-US" dirty="0" smtClean="0"/>
              <a:t> </a:t>
            </a:r>
            <a:r>
              <a:rPr lang="en-US" dirty="0" err="1" smtClean="0"/>
              <a:t>work.Testbench</a:t>
            </a:r>
            <a:r>
              <a:rPr lang="en-US" dirty="0" smtClean="0"/>
              <a:t> </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output</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112</a:t>
            </a:fld>
            <a:endParaRPr lang="en-US"/>
          </a:p>
        </p:txBody>
      </p:sp>
      <p:sp>
        <p:nvSpPr>
          <p:cNvPr id="4" name="Content Placeholder 3"/>
          <p:cNvSpPr>
            <a:spLocks noGrp="1"/>
          </p:cNvSpPr>
          <p:nvPr>
            <p:ph sz="quarter" idx="1"/>
          </p:nvPr>
        </p:nvSpPr>
        <p:spPr/>
        <p:txBody>
          <a:bodyPr/>
          <a:lstStyle/>
          <a:p>
            <a:r>
              <a:rPr lang="en-US" dirty="0" smtClean="0"/>
              <a:t>The HDL part output is visible in </a:t>
            </a:r>
            <a:r>
              <a:rPr lang="en-US" dirty="0" err="1" smtClean="0"/>
              <a:t>ModelSim</a:t>
            </a:r>
            <a:r>
              <a:rPr lang="en-US" dirty="0" smtClean="0"/>
              <a:t>.</a:t>
            </a:r>
          </a:p>
          <a:p>
            <a:r>
              <a:rPr lang="en-US" dirty="0" smtClean="0"/>
              <a:t>For the analog part, </a:t>
            </a:r>
            <a:r>
              <a:rPr lang="en-US" dirty="0" err="1" smtClean="0"/>
              <a:t>Hsim</a:t>
            </a:r>
            <a:r>
              <a:rPr lang="en-US" dirty="0" smtClean="0"/>
              <a:t> produces the FSDB file format</a:t>
            </a:r>
          </a:p>
          <a:p>
            <a:pPr lvl="1"/>
            <a:r>
              <a:rPr lang="en-US" dirty="0" smtClean="0"/>
              <a:t>To view it</a:t>
            </a:r>
          </a:p>
          <a:p>
            <a:pPr lvl="2"/>
            <a:r>
              <a:rPr lang="en-US" dirty="0" smtClean="0"/>
              <a:t>Use Synopsys </a:t>
            </a:r>
            <a:r>
              <a:rPr lang="en-US" dirty="0" err="1" smtClean="0"/>
              <a:t>CosmosScope</a:t>
            </a:r>
            <a:r>
              <a:rPr lang="en-US" dirty="0" smtClean="0"/>
              <a:t> (part of Saber)</a:t>
            </a:r>
          </a:p>
          <a:p>
            <a:pPr lvl="2"/>
            <a:r>
              <a:rPr lang="en-US" dirty="0" smtClean="0"/>
              <a:t>Use Novas Debussy</a:t>
            </a:r>
          </a:p>
          <a:p>
            <a:pPr lvl="1"/>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Sample HSIM flow	</a:t>
            </a:r>
            <a:endParaRPr lang="en-US" dirty="0"/>
          </a:p>
        </p:txBody>
      </p:sp>
      <p:sp>
        <p:nvSpPr>
          <p:cNvPr id="6" name="Text Placeholder 5"/>
          <p:cNvSpPr>
            <a:spLocks noGrp="1"/>
          </p:cNvSpPr>
          <p:nvPr>
            <p:ph type="body" idx="1"/>
          </p:nvPr>
        </p:nvSpPr>
        <p:spPr/>
        <p:txBody>
          <a:bodyPr/>
          <a:lstStyle/>
          <a:p>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113</a:t>
            </a:fld>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smtClean="0"/>
              <a:t>Silicon Access Networks</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114</a:t>
            </a:fld>
            <a:endParaRPr lang="en-US"/>
          </a:p>
        </p:txBody>
      </p:sp>
      <p:sp>
        <p:nvSpPr>
          <p:cNvPr id="6" name="Content Placeholder 5"/>
          <p:cNvSpPr>
            <a:spLocks noGrp="1"/>
          </p:cNvSpPr>
          <p:nvPr>
            <p:ph sz="quarter" idx="1"/>
          </p:nvPr>
        </p:nvSpPr>
        <p:spPr/>
        <p:txBody>
          <a:bodyPr/>
          <a:lstStyle/>
          <a:p>
            <a:pPr marL="533400" indent="-533400">
              <a:lnSpc>
                <a:spcPct val="90000"/>
              </a:lnSpc>
            </a:pPr>
            <a:r>
              <a:rPr lang="en-US" altLang="en-US" sz="2000" dirty="0" smtClean="0"/>
              <a:t>20Gbps </a:t>
            </a:r>
            <a:r>
              <a:rPr lang="en-US" altLang="en-US" sz="2000" dirty="0" err="1" smtClean="0"/>
              <a:t>iFlow</a:t>
            </a:r>
            <a:r>
              <a:rPr lang="en-US" altLang="en-US" sz="2000" dirty="0" smtClean="0"/>
              <a:t> Chipset</a:t>
            </a:r>
          </a:p>
          <a:p>
            <a:pPr marL="914400" lvl="1" indent="-457200">
              <a:lnSpc>
                <a:spcPct val="90000"/>
              </a:lnSpc>
            </a:pPr>
            <a:r>
              <a:rPr lang="en-US" altLang="en-US" sz="1600" dirty="0" smtClean="0"/>
              <a:t>0.13u TSMC analog/mixed signal designs</a:t>
            </a:r>
          </a:p>
          <a:p>
            <a:pPr marL="914400" lvl="1" indent="-457200">
              <a:lnSpc>
                <a:spcPct val="90000"/>
              </a:lnSpc>
            </a:pPr>
            <a:r>
              <a:rPr lang="en-US" altLang="en-US" sz="1600" dirty="0" smtClean="0"/>
              <a:t>GHz Ser/Des plus many analog blocks (e.g. PLLs) and megabytes of memory</a:t>
            </a:r>
          </a:p>
          <a:p>
            <a:pPr marL="533400" indent="-533400">
              <a:lnSpc>
                <a:spcPct val="90000"/>
              </a:lnSpc>
            </a:pPr>
            <a:r>
              <a:rPr lang="en-US" altLang="en-US" sz="2000" dirty="0" smtClean="0"/>
              <a:t>HSIM-based verification methodology allowed Silicon Access to…</a:t>
            </a:r>
          </a:p>
          <a:p>
            <a:pPr marL="914400" lvl="1" indent="-457200">
              <a:lnSpc>
                <a:spcPct val="90000"/>
              </a:lnSpc>
            </a:pPr>
            <a:r>
              <a:rPr lang="en-US" altLang="en-US" sz="1600" dirty="0" smtClean="0"/>
              <a:t>Perform critical analog simulations - PLL power up, synchronization operations, and jitter, and </a:t>
            </a:r>
            <a:r>
              <a:rPr lang="en-US" altLang="en-US" sz="1600" dirty="0" err="1" smtClean="0"/>
              <a:t>SerDes</a:t>
            </a:r>
            <a:r>
              <a:rPr lang="en-US" altLang="en-US" sz="1600" dirty="0" smtClean="0"/>
              <a:t> clock recovery</a:t>
            </a:r>
          </a:p>
          <a:p>
            <a:pPr marL="914400" lvl="1" indent="-457200">
              <a:lnSpc>
                <a:spcPct val="90000"/>
              </a:lnSpc>
            </a:pPr>
            <a:r>
              <a:rPr lang="en-US" altLang="en-US" sz="1600" dirty="0" smtClean="0"/>
              <a:t>Reduce standby power through leakage checks </a:t>
            </a:r>
          </a:p>
          <a:p>
            <a:pPr marL="914400" lvl="1" indent="-457200">
              <a:lnSpc>
                <a:spcPct val="90000"/>
              </a:lnSpc>
            </a:pPr>
            <a:r>
              <a:rPr lang="en-US" altLang="en-US" sz="1600" dirty="0" smtClean="0"/>
              <a:t>Have a post-layout timing simulator for all circuits</a:t>
            </a:r>
          </a:p>
          <a:p>
            <a:endParaRPr lang="en-US" dirty="0"/>
          </a:p>
        </p:txBody>
      </p:sp>
      <p:pic>
        <p:nvPicPr>
          <p:cNvPr id="8" name="Picture 4" descr="C:\Documents and Settings\gbell\My Documents\My Pictures\SiAccess-flow-diagram.bmp"/>
          <p:cNvPicPr>
            <a:picLocks noGrp="1" noChangeAspect="1" noChangeArrowheads="1"/>
          </p:cNvPicPr>
          <p:nvPr>
            <p:ph sz="quarter" idx="2"/>
          </p:nvPr>
        </p:nvPicPr>
        <p:blipFill>
          <a:blip r:embed="rId2"/>
          <a:srcRect l="12897" t="11815" r="42189" b="6158"/>
          <a:stretch>
            <a:fillRect/>
          </a:stretch>
        </p:blipFill>
        <p:spPr bwMode="auto">
          <a:xfrm>
            <a:off x="5056342" y="1524072"/>
            <a:ext cx="3504890" cy="4419456"/>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Accelerant Networks</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115</a:t>
            </a:fld>
            <a:endParaRPr lang="en-US"/>
          </a:p>
        </p:txBody>
      </p:sp>
      <p:sp>
        <p:nvSpPr>
          <p:cNvPr id="5" name="Content Placeholder 4"/>
          <p:cNvSpPr>
            <a:spLocks noGrp="1"/>
          </p:cNvSpPr>
          <p:nvPr>
            <p:ph sz="quarter" idx="2"/>
          </p:nvPr>
        </p:nvSpPr>
        <p:spPr/>
        <p:txBody>
          <a:bodyPr>
            <a:normAutofit fontScale="70000" lnSpcReduction="20000"/>
          </a:bodyPr>
          <a:lstStyle/>
          <a:p>
            <a:r>
              <a:rPr lang="en-US" dirty="0" smtClean="0"/>
              <a:t>10Gbps Network Transceiver</a:t>
            </a:r>
          </a:p>
          <a:p>
            <a:pPr lvl="1"/>
            <a:r>
              <a:rPr lang="en-US" dirty="0" smtClean="0"/>
              <a:t>130K-transistor analog/mixed signal design, .25u TSMC</a:t>
            </a:r>
          </a:p>
          <a:p>
            <a:pPr lvl="1"/>
            <a:r>
              <a:rPr lang="en-US" dirty="0" smtClean="0"/>
              <a:t>Many Analog Blocks (PLL, DLL, A/D, etc.)</a:t>
            </a:r>
          </a:p>
          <a:p>
            <a:pPr lvl="1"/>
            <a:r>
              <a:rPr lang="en-US" dirty="0" smtClean="0"/>
              <a:t>Several Thousand Cycles of simulation required for each block</a:t>
            </a:r>
          </a:p>
          <a:p>
            <a:pPr lvl="1"/>
            <a:r>
              <a:rPr lang="en-US" dirty="0" smtClean="0"/>
              <a:t>Existing simulation solution would have taken weeks (if it completed at all)</a:t>
            </a:r>
          </a:p>
          <a:p>
            <a:r>
              <a:rPr lang="en-US" dirty="0" smtClean="0"/>
              <a:t>HSIM-based verification methodology allowed Accelerant Networks to…</a:t>
            </a:r>
          </a:p>
          <a:p>
            <a:pPr lvl="1"/>
            <a:r>
              <a:rPr lang="en-US" dirty="0" smtClean="0"/>
              <a:t>Verify critical timing performance (PLL settling, clock skew, etc.)</a:t>
            </a:r>
          </a:p>
          <a:p>
            <a:pPr lvl="1"/>
            <a:r>
              <a:rPr lang="en-US" dirty="0" smtClean="0"/>
              <a:t>Simulate 8uS of Full Chip performance</a:t>
            </a:r>
          </a:p>
          <a:p>
            <a:pPr lvl="1"/>
            <a:r>
              <a:rPr lang="en-US" dirty="0" smtClean="0"/>
              <a:t>Verify post-layout extracted RLC</a:t>
            </a:r>
          </a:p>
          <a:p>
            <a:pPr lvl="1"/>
            <a:r>
              <a:rPr lang="en-US" dirty="0" smtClean="0"/>
              <a:t>Drop a cumbersome mixed-mode approach (</a:t>
            </a:r>
            <a:r>
              <a:rPr lang="en-US" dirty="0" err="1" smtClean="0"/>
              <a:t>Verilog</a:t>
            </a:r>
            <a:r>
              <a:rPr lang="en-US" dirty="0" smtClean="0"/>
              <a:t>/Spice)</a:t>
            </a:r>
          </a:p>
          <a:p>
            <a:endParaRPr lang="en-US" dirty="0"/>
          </a:p>
        </p:txBody>
      </p:sp>
      <p:pic>
        <p:nvPicPr>
          <p:cNvPr id="6" name="Picture 3"/>
          <p:cNvPicPr>
            <a:picLocks noGrp="1" noChangeAspect="1" noChangeArrowheads="1"/>
          </p:cNvPicPr>
          <p:nvPr>
            <p:ph sz="quarter" idx="1"/>
          </p:nvPr>
        </p:nvPicPr>
        <p:blipFill>
          <a:blip r:embed="rId2"/>
          <a:srcRect l="9377" t="9033" r="43130" b="11615"/>
          <a:stretch>
            <a:fillRect/>
          </a:stretch>
        </p:blipFill>
        <p:spPr>
          <a:xfrm>
            <a:off x="914400" y="1457838"/>
            <a:ext cx="3749675" cy="4551923"/>
          </a:xfrm>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Sharif Dependable System Lab [DSL]</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116</a:t>
            </a:fld>
            <a:endParaRPr lang="en-US"/>
          </a:p>
        </p:txBody>
      </p:sp>
      <p:sp>
        <p:nvSpPr>
          <p:cNvPr id="4" name="Content Placeholder 3"/>
          <p:cNvSpPr>
            <a:spLocks noGrp="1"/>
          </p:cNvSpPr>
          <p:nvPr>
            <p:ph sz="quarter" idx="1"/>
          </p:nvPr>
        </p:nvSpPr>
        <p:spPr/>
        <p:txBody>
          <a:bodyPr/>
          <a:lstStyle/>
          <a:p>
            <a:r>
              <a:rPr lang="en-US" dirty="0" smtClean="0"/>
              <a:t>HSIM were used as part of fault injection flow to evaluate reliability of a processor design</a:t>
            </a:r>
          </a:p>
          <a:p>
            <a:r>
              <a:rPr lang="en-US" dirty="0" smtClean="0"/>
              <a:t>Mixed-signal simulation at three-level of abstraction</a:t>
            </a:r>
          </a:p>
          <a:p>
            <a:pPr>
              <a:defRPr/>
            </a:pPr>
            <a:r>
              <a:rPr lang="en-US" dirty="0" smtClean="0"/>
              <a:t>Fault is injected in </a:t>
            </a:r>
            <a:r>
              <a:rPr lang="en-US" dirty="0" err="1" smtClean="0"/>
              <a:t>Verilog</a:t>
            </a:r>
            <a:r>
              <a:rPr lang="en-US" dirty="0" smtClean="0"/>
              <a:t>-A module, attached to Spice </a:t>
            </a:r>
            <a:r>
              <a:rPr lang="en-US" dirty="0" err="1" smtClean="0"/>
              <a:t>netlist</a:t>
            </a:r>
            <a:r>
              <a:rPr lang="en-US" dirty="0" smtClean="0"/>
              <a:t> using external circuit (X).</a:t>
            </a:r>
          </a:p>
          <a:p>
            <a:endParaRPr lang="en-US" dirty="0" smtClean="0"/>
          </a:p>
          <a:p>
            <a:endParaRPr lang="en-US" dirty="0"/>
          </a:p>
        </p:txBody>
      </p:sp>
      <p:pic>
        <p:nvPicPr>
          <p:cNvPr id="16386" name="Picture 2"/>
          <p:cNvPicPr>
            <a:picLocks noChangeAspect="1" noChangeArrowheads="1"/>
          </p:cNvPicPr>
          <p:nvPr/>
        </p:nvPicPr>
        <p:blipFill>
          <a:blip r:embed="rId2"/>
          <a:srcRect/>
          <a:stretch>
            <a:fillRect/>
          </a:stretch>
        </p:blipFill>
        <p:spPr bwMode="auto">
          <a:xfrm>
            <a:off x="1676400" y="3962400"/>
            <a:ext cx="5915025" cy="23660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Sharif Dependable System Lab [DSL]</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117</a:t>
            </a:fld>
            <a:endParaRPr lang="en-US"/>
          </a:p>
        </p:txBody>
      </p:sp>
      <p:sp>
        <p:nvSpPr>
          <p:cNvPr id="4" name="Content Placeholder 3"/>
          <p:cNvSpPr>
            <a:spLocks noGrp="1"/>
          </p:cNvSpPr>
          <p:nvPr>
            <p:ph sz="quarter" idx="1"/>
          </p:nvPr>
        </p:nvSpPr>
        <p:spPr/>
        <p:txBody>
          <a:bodyPr/>
          <a:lstStyle/>
          <a:p>
            <a:endParaRPr lang="en-US" dirty="0" smtClean="0"/>
          </a:p>
          <a:p>
            <a:endParaRPr lang="en-US" dirty="0"/>
          </a:p>
        </p:txBody>
      </p:sp>
      <p:pic>
        <p:nvPicPr>
          <p:cNvPr id="6" name="Picture 2"/>
          <p:cNvPicPr>
            <a:picLocks noChangeAspect="1" noChangeArrowheads="1"/>
          </p:cNvPicPr>
          <p:nvPr/>
        </p:nvPicPr>
        <p:blipFill>
          <a:blip r:embed="rId2"/>
          <a:srcRect/>
          <a:stretch>
            <a:fillRect/>
          </a:stretch>
        </p:blipFill>
        <p:spPr>
          <a:xfrm>
            <a:off x="1066800" y="1676399"/>
            <a:ext cx="6858000" cy="4437873"/>
          </a:xfrm>
          <a:prstGeom prst="rect">
            <a:avLst/>
          </a:prstGeom>
          <a:noFill/>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Sharif Dependable System Lab [DSL]</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118</a:t>
            </a:fld>
            <a:endParaRPr lang="en-US"/>
          </a:p>
        </p:txBody>
      </p:sp>
      <p:sp>
        <p:nvSpPr>
          <p:cNvPr id="7" name="Content Placeholder 6"/>
          <p:cNvSpPr>
            <a:spLocks noGrp="1"/>
          </p:cNvSpPr>
          <p:nvPr>
            <p:ph sz="quarter" idx="1"/>
          </p:nvPr>
        </p:nvSpPr>
        <p:spPr/>
        <p:txBody>
          <a:bodyPr/>
          <a:lstStyle/>
          <a:p>
            <a:pPr>
              <a:defRPr/>
            </a:pPr>
            <a:r>
              <a:rPr lang="en-US" dirty="0" smtClean="0"/>
              <a:t>With HSIM</a:t>
            </a:r>
          </a:p>
          <a:p>
            <a:pPr lvl="1">
              <a:defRPr/>
            </a:pPr>
            <a:r>
              <a:rPr lang="en-US" sz="2000" dirty="0" smtClean="0"/>
              <a:t>We get an accurate simulation of fault, near the fault site.</a:t>
            </a:r>
          </a:p>
          <a:p>
            <a:pPr lvl="1">
              <a:defRPr/>
            </a:pPr>
            <a:r>
              <a:rPr lang="en-US" sz="2000" dirty="0" smtClean="0"/>
              <a:t>Fault injection on memory modules (SRAM, DRAM, …)  is very fast.</a:t>
            </a:r>
          </a:p>
          <a:p>
            <a:pPr lvl="1">
              <a:defRPr/>
            </a:pPr>
            <a:r>
              <a:rPr lang="en-US" sz="2000" dirty="0" smtClean="0"/>
              <a:t>The rest of the design is simulated in </a:t>
            </a:r>
            <a:r>
              <a:rPr lang="en-US" sz="2000" dirty="0" err="1" smtClean="0"/>
              <a:t>ModelSim</a:t>
            </a:r>
            <a:endParaRPr lang="en-US" sz="2000" dirty="0" smtClean="0"/>
          </a:p>
          <a:p>
            <a:pPr lvl="2">
              <a:defRPr/>
            </a:pPr>
            <a:r>
              <a:rPr lang="en-US" sz="1800" dirty="0" smtClean="0"/>
              <a:t>Speed penalty for fault injection is very low. </a:t>
            </a:r>
          </a:p>
          <a:p>
            <a:pPr lvl="1">
              <a:defRPr/>
            </a:pPr>
            <a:r>
              <a:rPr lang="en-US" sz="2000" dirty="0" smtClean="0"/>
              <a:t>Fault Injection on Analog modules or modules that doesn’t have HDL description. ( robust SRAM, DRAMs, delayed Latches, PLLs, etc. )</a:t>
            </a:r>
          </a:p>
          <a:p>
            <a:pPr lvl="1">
              <a:defRPr/>
            </a:pPr>
            <a:r>
              <a:rPr lang="en-US" dirty="0" smtClean="0"/>
              <a:t>Behavioral fault injection in </a:t>
            </a:r>
            <a:r>
              <a:rPr lang="en-US" dirty="0" err="1" smtClean="0"/>
              <a:t>Verilog</a:t>
            </a:r>
            <a:r>
              <a:rPr lang="en-US" dirty="0" smtClean="0"/>
              <a:t>-A</a:t>
            </a:r>
          </a:p>
          <a:p>
            <a:pPr lvl="2">
              <a:defRPr/>
            </a:pPr>
            <a:r>
              <a:rPr lang="en-US" dirty="0" smtClean="0"/>
              <a:t>We can explore various fault models.</a:t>
            </a:r>
          </a:p>
          <a:p>
            <a:pPr lvl="2">
              <a:defRPr/>
            </a:pPr>
            <a:r>
              <a:rPr lang="en-US" dirty="0" smtClean="0"/>
              <a:t>Currently we support : SET/SEU, EMI, PSD, Temp. Variation.</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demonstration</a:t>
            </a:r>
            <a:endParaRPr lang="en-US" dirty="0"/>
          </a:p>
        </p:txBody>
      </p:sp>
      <p:sp>
        <p:nvSpPr>
          <p:cNvPr id="4" name="Text Placeholder 3"/>
          <p:cNvSpPr>
            <a:spLocks noGrp="1"/>
          </p:cNvSpPr>
          <p:nvPr>
            <p:ph type="body" idx="1"/>
          </p:nvPr>
        </p:nvSpPr>
        <p:spPr/>
        <p:txBody>
          <a:bodyPr/>
          <a:lstStyle/>
          <a:p>
            <a:endParaRPr lang="en-US" dirty="0"/>
          </a:p>
        </p:txBody>
      </p:sp>
      <p:sp>
        <p:nvSpPr>
          <p:cNvPr id="5" name="Slide Number Placeholder 4"/>
          <p:cNvSpPr>
            <a:spLocks noGrp="1"/>
          </p:cNvSpPr>
          <p:nvPr>
            <p:ph type="sldNum" sz="quarter" idx="12"/>
          </p:nvPr>
        </p:nvSpPr>
        <p:spPr/>
        <p:txBody>
          <a:bodyPr/>
          <a:lstStyle/>
          <a:p>
            <a:fld id="{77CCBF01-E273-4FE3-99A7-149771BDE1DB}" type="slidenum">
              <a:rPr lang="en-US" smtClean="0"/>
              <a:pPr/>
              <a:t>119</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Constraints</a:t>
            </a:r>
            <a:endParaRPr lang="en-US" dirty="0"/>
          </a:p>
        </p:txBody>
      </p:sp>
      <p:sp>
        <p:nvSpPr>
          <p:cNvPr id="3" name="Content Placeholder 2"/>
          <p:cNvSpPr>
            <a:spLocks noGrp="1"/>
          </p:cNvSpPr>
          <p:nvPr>
            <p:ph sz="quarter" idx="1"/>
          </p:nvPr>
        </p:nvSpPr>
        <p:spPr/>
        <p:txBody>
          <a:bodyPr/>
          <a:lstStyle/>
          <a:p>
            <a:r>
              <a:rPr lang="en-US" dirty="0" smtClean="0"/>
              <a:t>Design Objectives</a:t>
            </a:r>
          </a:p>
          <a:p>
            <a:pPr lvl="1"/>
            <a:r>
              <a:rPr lang="en-US" dirty="0" smtClean="0"/>
              <a:t>Speed</a:t>
            </a:r>
          </a:p>
          <a:p>
            <a:pPr lvl="1"/>
            <a:r>
              <a:rPr lang="en-US" dirty="0" smtClean="0"/>
              <a:t>Area (default)</a:t>
            </a:r>
          </a:p>
          <a:p>
            <a:pPr lvl="1"/>
            <a:r>
              <a:rPr lang="en-US" dirty="0" smtClean="0"/>
              <a:t>Power (requires Power Compiler license )</a:t>
            </a:r>
          </a:p>
          <a:p>
            <a:r>
              <a:rPr lang="en-US" dirty="0" smtClean="0"/>
              <a:t>When both area and delay constraints are set, design compiler will </a:t>
            </a:r>
            <a:r>
              <a:rPr lang="en-US" b="1" dirty="0" smtClean="0">
                <a:solidFill>
                  <a:schemeClr val="accent2"/>
                </a:solidFill>
              </a:rPr>
              <a:t>give speed priority</a:t>
            </a:r>
            <a:r>
              <a:rPr lang="en-US" dirty="0" smtClean="0"/>
              <a:t>.</a:t>
            </a:r>
          </a:p>
          <a:p>
            <a:endParaRPr lang="en-US" dirty="0" smtClean="0"/>
          </a:p>
          <a:p>
            <a:pPr>
              <a:buNone/>
            </a:pP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 of the Design Flow</a:t>
            </a:r>
            <a:endParaRPr lang="en-US" dirty="0"/>
          </a:p>
        </p:txBody>
      </p:sp>
      <p:sp>
        <p:nvSpPr>
          <p:cNvPr id="5" name="Content Placeholder 4"/>
          <p:cNvSpPr>
            <a:spLocks noGrp="1"/>
          </p:cNvSpPr>
          <p:nvPr>
            <p:ph sz="quarter" idx="1"/>
          </p:nvPr>
        </p:nvSpPr>
        <p:spPr/>
        <p:txBody>
          <a:bodyPr/>
          <a:lstStyle/>
          <a:p>
            <a:endParaRPr lang="en-US" dirty="0"/>
          </a:p>
        </p:txBody>
      </p:sp>
      <p:pic>
        <p:nvPicPr>
          <p:cNvPr id="16386" name="Picture 2"/>
          <p:cNvPicPr>
            <a:picLocks noChangeAspect="1" noChangeArrowheads="1"/>
          </p:cNvPicPr>
          <p:nvPr/>
        </p:nvPicPr>
        <p:blipFill>
          <a:blip r:embed="rId2"/>
          <a:srcRect/>
          <a:stretch>
            <a:fillRect/>
          </a:stretch>
        </p:blipFill>
        <p:spPr bwMode="auto">
          <a:xfrm>
            <a:off x="2133600" y="1371600"/>
            <a:ext cx="5638800" cy="5178069"/>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77CCBF01-E273-4FE3-99A7-149771BDE1DB}" type="slidenum">
              <a:rPr lang="en-US" smtClean="0"/>
              <a:pPr/>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High-Speed Digital Design</a:t>
            </a:r>
            <a:endParaRPr lang="en-US" dirty="0"/>
          </a:p>
        </p:txBody>
      </p:sp>
      <p:sp>
        <p:nvSpPr>
          <p:cNvPr id="6" name="Text Placeholder 5"/>
          <p:cNvSpPr>
            <a:spLocks noGrp="1"/>
          </p:cNvSpPr>
          <p:nvPr>
            <p:ph type="body" idx="1"/>
          </p:nvPr>
        </p:nvSpPr>
        <p:spPr/>
        <p:txBody>
          <a:bodyPr/>
          <a:lstStyle/>
          <a:p>
            <a:r>
              <a:rPr lang="en-US" dirty="0" smtClean="0"/>
              <a:t>checklist</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RTL techniques </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122</a:t>
            </a:fld>
            <a:endParaRPr lang="en-US"/>
          </a:p>
        </p:txBody>
      </p:sp>
      <p:sp>
        <p:nvSpPr>
          <p:cNvPr id="6" name="Content Placeholder 5"/>
          <p:cNvSpPr>
            <a:spLocks noGrp="1"/>
          </p:cNvSpPr>
          <p:nvPr>
            <p:ph sz="quarter" idx="1"/>
          </p:nvPr>
        </p:nvSpPr>
        <p:spPr/>
        <p:txBody>
          <a:bodyPr>
            <a:normAutofit fontScale="85000" lnSpcReduction="10000"/>
          </a:bodyPr>
          <a:lstStyle/>
          <a:p>
            <a:r>
              <a:rPr lang="en-US" dirty="0" smtClean="0"/>
              <a:t>yield far greater benefits than anything done in synthesis or P&amp;R</a:t>
            </a:r>
          </a:p>
          <a:p>
            <a:pPr marL="514350" lvl="0" indent="-514350">
              <a:buFont typeface="+mj-lt"/>
              <a:buAutoNum type="arabicPeriod"/>
            </a:pPr>
            <a:r>
              <a:rPr lang="en-US" sz="2800" dirty="0" smtClean="0"/>
              <a:t>Modules should contain only functions that are physically close (e.g. don’t put a red and black I/O DMA in the same state machine)</a:t>
            </a:r>
            <a:endParaRPr lang="en-US" sz="4000" dirty="0" smtClean="0"/>
          </a:p>
          <a:p>
            <a:pPr marL="514350" lvl="0" indent="-514350">
              <a:buFont typeface="+mj-lt"/>
              <a:buAutoNum type="arabicPeriod"/>
            </a:pPr>
            <a:r>
              <a:rPr lang="en-US" sz="2800" dirty="0" smtClean="0"/>
              <a:t>All outputs of a Module should be registered.</a:t>
            </a:r>
            <a:endParaRPr lang="en-US" sz="4000" dirty="0" smtClean="0"/>
          </a:p>
          <a:p>
            <a:pPr marL="514350" lvl="0" indent="-514350">
              <a:buFont typeface="+mj-lt"/>
              <a:buAutoNum type="arabicPeriod"/>
            </a:pPr>
            <a:r>
              <a:rPr lang="en-US" sz="2800" dirty="0" smtClean="0"/>
              <a:t>Registered outputs of Modules should not have feedback paths. (e.g. no feedback </a:t>
            </a:r>
            <a:r>
              <a:rPr lang="en-US" sz="2800" dirty="0" err="1" smtClean="0"/>
              <a:t>mux</a:t>
            </a:r>
            <a:r>
              <a:rPr lang="en-US" sz="2800" dirty="0" smtClean="0"/>
              <a:t>; verify in synthesis RTL view)</a:t>
            </a:r>
            <a:endParaRPr lang="en-US" sz="4000" dirty="0" smtClean="0"/>
          </a:p>
          <a:p>
            <a:pPr marL="514350" lvl="0" indent="-514350">
              <a:buFont typeface="+mj-lt"/>
              <a:buAutoNum type="arabicPeriod"/>
            </a:pPr>
            <a:r>
              <a:rPr lang="en-US" sz="2800" dirty="0" smtClean="0"/>
              <a:t>Modules should register inputs before use.</a:t>
            </a:r>
            <a:endParaRPr lang="en-US" sz="4000" dirty="0" smtClean="0"/>
          </a:p>
          <a:p>
            <a:pPr marL="514350" lvl="0" indent="-514350">
              <a:buFont typeface="+mj-lt"/>
              <a:buAutoNum type="arabicPeriod"/>
            </a:pPr>
            <a:r>
              <a:rPr lang="en-US" sz="2800" dirty="0" smtClean="0"/>
              <a:t>Modules should use two way handshakes for command, busy, ready signals to allow multiple delay cycles between them.</a:t>
            </a:r>
            <a:endParaRPr lang="en-US" sz="4000" dirty="0" smtClean="0"/>
          </a:p>
          <a:p>
            <a:pPr marL="777240" lvl="1" indent="-457200">
              <a:buFont typeface="+mj-lt"/>
              <a:buAutoNum type="arabicPeriod"/>
            </a:pPr>
            <a:r>
              <a:rPr lang="en-US" dirty="0" smtClean="0"/>
              <a:t>This allows adding additional input registers to a module in case it’s routing across a large chip. (reduces strain on constraints elsewhere)</a:t>
            </a:r>
            <a:endParaRPr lang="en-US" sz="3600" dirty="0" smtClean="0"/>
          </a:p>
          <a:p>
            <a:pPr marL="514350" indent="-514350">
              <a:buFont typeface="+mj-lt"/>
              <a:buAutoNum type="arabicPeriod"/>
            </a:pP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RTL techniques </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123</a:t>
            </a:fld>
            <a:endParaRPr lang="en-US"/>
          </a:p>
        </p:txBody>
      </p:sp>
      <p:sp>
        <p:nvSpPr>
          <p:cNvPr id="4" name="Content Placeholder 3"/>
          <p:cNvSpPr>
            <a:spLocks noGrp="1"/>
          </p:cNvSpPr>
          <p:nvPr>
            <p:ph sz="quarter" idx="1"/>
          </p:nvPr>
        </p:nvSpPr>
        <p:spPr/>
        <p:txBody>
          <a:bodyPr>
            <a:normAutofit fontScale="92500"/>
          </a:bodyPr>
          <a:lstStyle/>
          <a:p>
            <a:pPr marL="514350" lvl="0" indent="-514350">
              <a:buNone/>
            </a:pPr>
            <a:r>
              <a:rPr lang="en-US" sz="2400" dirty="0" smtClean="0"/>
              <a:t>6. Reduce number of default assignments in State-Machine states; </a:t>
            </a:r>
            <a:r>
              <a:rPr lang="en-US" sz="2400" dirty="0" err="1" smtClean="0"/>
              <a:t>E.g</a:t>
            </a:r>
            <a:r>
              <a:rPr lang="en-US" sz="2400" dirty="0" smtClean="0"/>
              <a:t> only reset a register during IDLE if it is really needed. (Fewer assignments keep logic decode and </a:t>
            </a:r>
            <a:r>
              <a:rPr lang="en-US" sz="2400" dirty="0" err="1" smtClean="0"/>
              <a:t>muxing</a:t>
            </a:r>
            <a:r>
              <a:rPr lang="en-US" sz="2400" dirty="0" smtClean="0"/>
              <a:t> levels to a minimum)</a:t>
            </a:r>
            <a:endParaRPr lang="en-US" sz="3600" dirty="0" smtClean="0"/>
          </a:p>
          <a:p>
            <a:pPr marL="514350" lvl="0" indent="-514350">
              <a:buNone/>
            </a:pPr>
            <a:r>
              <a:rPr lang="en-US" sz="2400" dirty="0" smtClean="0"/>
              <a:t>7. Try a different State-Machine encoding (Usually one-hot is fastest, but not always due to fan-out on very large state-machines)</a:t>
            </a:r>
            <a:endParaRPr lang="en-US" sz="3600" dirty="0" smtClean="0"/>
          </a:p>
          <a:p>
            <a:pPr marL="514350" lvl="0" indent="-514350">
              <a:buNone/>
            </a:pPr>
            <a:r>
              <a:rPr lang="en-US" sz="2400" dirty="0" smtClean="0"/>
              <a:t>8. There shall be no internal bidirectional tri-state busses. (tri-states may be used to reduce large </a:t>
            </a:r>
            <a:r>
              <a:rPr lang="en-US" sz="2400" dirty="0" err="1" smtClean="0"/>
              <a:t>muxes</a:t>
            </a:r>
            <a:r>
              <a:rPr lang="en-US" sz="2400" dirty="0" smtClean="0"/>
              <a:t>)</a:t>
            </a:r>
            <a:endParaRPr lang="en-US" sz="3600" dirty="0" smtClean="0"/>
          </a:p>
          <a:p>
            <a:pPr marL="514350" lvl="0" indent="-514350">
              <a:buNone/>
            </a:pPr>
            <a:r>
              <a:rPr lang="en-US" sz="2400" dirty="0" smtClean="0"/>
              <a:t>9. Design memory interfaces such that pipelined operations are supported. This allows bursting reads/write with multiple register stages, to include registers packed in the I/O Blocks.</a:t>
            </a:r>
            <a:endParaRPr lang="en-US" sz="3600" dirty="0" smtClean="0"/>
          </a:p>
          <a:p>
            <a:pPr marL="514350" lvl="0" indent="-514350">
              <a:buNone/>
            </a:pPr>
            <a:r>
              <a:rPr lang="en-US" sz="2400" dirty="0" smtClean="0"/>
              <a:t>10. Use as few clock domains as possible. (reduces timing constraint effort)</a:t>
            </a:r>
            <a:endParaRPr lang="en-US" sz="3600" dirty="0" smtClean="0"/>
          </a:p>
          <a:p>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RTL techniques </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124</a:t>
            </a:fld>
            <a:endParaRPr lang="en-US"/>
          </a:p>
        </p:txBody>
      </p:sp>
      <p:sp>
        <p:nvSpPr>
          <p:cNvPr id="4" name="Content Placeholder 3"/>
          <p:cNvSpPr>
            <a:spLocks noGrp="1"/>
          </p:cNvSpPr>
          <p:nvPr>
            <p:ph sz="quarter" idx="1"/>
          </p:nvPr>
        </p:nvSpPr>
        <p:spPr/>
        <p:txBody>
          <a:bodyPr>
            <a:normAutofit fontScale="55000" lnSpcReduction="20000"/>
          </a:bodyPr>
          <a:lstStyle/>
          <a:p>
            <a:pPr marL="514350" lvl="0" indent="-514350">
              <a:buNone/>
            </a:pPr>
            <a:r>
              <a:rPr lang="en-US" sz="2800" dirty="0" smtClean="0"/>
              <a:t>11. Use only 1 edge of the clock internally; prefer </a:t>
            </a:r>
            <a:r>
              <a:rPr lang="en-US" sz="2800" dirty="0" err="1" smtClean="0"/>
              <a:t>rising_edge</a:t>
            </a:r>
            <a:r>
              <a:rPr lang="en-US" sz="2800" dirty="0" smtClean="0"/>
              <a:t>. (not all clock distribution guarantees 50/50 duty cycle, so crossing clock edges cuts your </a:t>
            </a:r>
            <a:r>
              <a:rPr lang="en-US" sz="2800" dirty="0" err="1" smtClean="0"/>
              <a:t>Fmax</a:t>
            </a:r>
            <a:r>
              <a:rPr lang="en-US" sz="2800" dirty="0" smtClean="0"/>
              <a:t> in ½ - </a:t>
            </a:r>
            <a:r>
              <a:rPr lang="en-US" sz="2800" dirty="0" err="1" smtClean="0"/>
              <a:t>dutyCycleError</a:t>
            </a:r>
            <a:r>
              <a:rPr lang="en-US" sz="2800" dirty="0" smtClean="0"/>
              <a:t>)</a:t>
            </a:r>
            <a:endParaRPr lang="en-US" sz="4000" dirty="0" smtClean="0"/>
          </a:p>
          <a:p>
            <a:pPr marL="514350" lvl="0" indent="-514350">
              <a:buNone/>
            </a:pPr>
            <a:r>
              <a:rPr lang="en-US" sz="2800" dirty="0" smtClean="0"/>
              <a:t>12. Duplicate registers in RTL if you know during design that a register will drive (This allows you to force synthesis via directives to keep the paths separate, but not disable global resource sharing, which may improve timing)</a:t>
            </a:r>
            <a:endParaRPr lang="en-US" sz="4000" dirty="0" smtClean="0"/>
          </a:p>
          <a:p>
            <a:pPr marL="777240" lvl="1" indent="-457200">
              <a:buFont typeface="+mj-lt"/>
              <a:buAutoNum type="arabicPeriod"/>
            </a:pPr>
            <a:r>
              <a:rPr lang="en-US" dirty="0" smtClean="0"/>
              <a:t>multiple I/O</a:t>
            </a:r>
            <a:endParaRPr lang="en-US" sz="3600" dirty="0" smtClean="0"/>
          </a:p>
          <a:p>
            <a:pPr marL="777240" lvl="1" indent="-457200">
              <a:buFont typeface="+mj-lt"/>
              <a:buAutoNum type="arabicPeriod"/>
            </a:pPr>
            <a:r>
              <a:rPr lang="en-US" dirty="0" smtClean="0"/>
              <a:t>many loads, </a:t>
            </a:r>
            <a:endParaRPr lang="en-US" sz="3600" dirty="0" smtClean="0"/>
          </a:p>
          <a:p>
            <a:pPr marL="777240" lvl="1" indent="-457200">
              <a:buFont typeface="+mj-lt"/>
              <a:buAutoNum type="arabicPeriod"/>
            </a:pPr>
            <a:r>
              <a:rPr lang="en-US" dirty="0" smtClean="0"/>
              <a:t>physically separate modules</a:t>
            </a:r>
            <a:endParaRPr lang="en-US" sz="3600" dirty="0" smtClean="0"/>
          </a:p>
          <a:p>
            <a:pPr marL="514350" lvl="0" indent="-514350">
              <a:buNone/>
            </a:pPr>
            <a:r>
              <a:rPr lang="en-US" sz="2800" dirty="0" smtClean="0"/>
              <a:t>13. Increase I/O drive speed to help with clock-&gt;out (Only if your board design/parts can handle this! Consider Signal integrity + SSO issues)</a:t>
            </a:r>
            <a:endParaRPr lang="en-US" sz="4000" dirty="0" smtClean="0"/>
          </a:p>
          <a:p>
            <a:pPr marL="514350" lvl="0" indent="-514350">
              <a:buNone/>
            </a:pPr>
            <a:r>
              <a:rPr lang="en-US" sz="2800" dirty="0" smtClean="0"/>
              <a:t>14. Use only global clock input buffers and dedicated routing. (Make sure the board layout is routing 0-skew clocks between multiple devices)</a:t>
            </a:r>
            <a:endParaRPr lang="en-US" sz="4000" dirty="0" smtClean="0"/>
          </a:p>
          <a:p>
            <a:pPr marL="514350" lvl="0" indent="-514350">
              <a:buNone/>
            </a:pPr>
            <a:r>
              <a:rPr lang="en-US" sz="2800" dirty="0" smtClean="0"/>
              <a:t>15. Consider mapping large combinatorial functions into look up tables. (make sure you register the output to allow implementation into a Block RAM; dual-port memories allow 2 such look up tables to work independently in 1 Block RAM. E.g. AES S-box function)</a:t>
            </a:r>
            <a:endParaRPr lang="en-US" sz="4000" dirty="0" smtClean="0"/>
          </a:p>
          <a:p>
            <a:pPr marL="514350" lvl="0" indent="-514350">
              <a:buNone/>
            </a:pPr>
            <a:r>
              <a:rPr lang="en-US" sz="2800" dirty="0" smtClean="0"/>
              <a:t>16. Instantiate device specific IP blocks for common functions as they are usually more optimized than RTL inferred ones. Additionally they are usually floor-planned for better layout/routing. E.g. instantiate IP blocks for large counters, multipliers, adders, </a:t>
            </a:r>
            <a:r>
              <a:rPr lang="en-US" sz="2800" dirty="0" err="1" smtClean="0"/>
              <a:t>muxes</a:t>
            </a:r>
            <a:r>
              <a:rPr lang="en-US" sz="2800" dirty="0" smtClean="0"/>
              <a:t> etc. (Make sure to comment the IP functions well to identify latency and function requirements for future re-use)</a:t>
            </a:r>
            <a:endParaRPr lang="en-US" sz="4000" dirty="0" smtClean="0"/>
          </a:p>
          <a:p>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 techniques (FPGA)</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125</a:t>
            </a:fld>
            <a:endParaRPr lang="en-US"/>
          </a:p>
        </p:txBody>
      </p:sp>
      <p:sp>
        <p:nvSpPr>
          <p:cNvPr id="4" name="Content Placeholder 3"/>
          <p:cNvSpPr>
            <a:spLocks noGrp="1"/>
          </p:cNvSpPr>
          <p:nvPr>
            <p:ph sz="quarter" idx="1"/>
          </p:nvPr>
        </p:nvSpPr>
        <p:spPr/>
        <p:txBody>
          <a:bodyPr>
            <a:normAutofit fontScale="70000" lnSpcReduction="20000"/>
          </a:bodyPr>
          <a:lstStyle/>
          <a:p>
            <a:pPr lvl="0"/>
            <a:r>
              <a:rPr lang="en-US" dirty="0" smtClean="0"/>
              <a:t>Disable resource sharing. (generally decreasing sharing improves performance; the exception is if you are resource limited then this may decrease performance)</a:t>
            </a:r>
          </a:p>
          <a:p>
            <a:pPr lvl="0"/>
            <a:r>
              <a:rPr lang="en-US" dirty="0" smtClean="0"/>
              <a:t>Adjust </a:t>
            </a:r>
            <a:r>
              <a:rPr lang="en-US" i="1" dirty="0" smtClean="0"/>
              <a:t>global</a:t>
            </a:r>
            <a:r>
              <a:rPr lang="en-US" dirty="0" smtClean="0"/>
              <a:t> fan-out limit. (generally set this very large 1K+ and let the FPGA vendor tools handle fan-out buffering)</a:t>
            </a:r>
          </a:p>
          <a:p>
            <a:pPr lvl="0"/>
            <a:r>
              <a:rPr lang="en-US" dirty="0" smtClean="0"/>
              <a:t>Decrease </a:t>
            </a:r>
            <a:r>
              <a:rPr lang="en-US" i="1" dirty="0" smtClean="0"/>
              <a:t>local</a:t>
            </a:r>
            <a:r>
              <a:rPr lang="en-US" dirty="0" smtClean="0"/>
              <a:t> fan-out limit on nets that have known timing issues. (see RTL:12)</a:t>
            </a:r>
          </a:p>
          <a:p>
            <a:pPr lvl="0"/>
            <a:r>
              <a:rPr lang="en-US" dirty="0" smtClean="0"/>
              <a:t>Apply </a:t>
            </a:r>
            <a:r>
              <a:rPr lang="en-US" dirty="0" err="1" smtClean="0"/>
              <a:t>Synplify</a:t>
            </a:r>
            <a:r>
              <a:rPr lang="en-US" dirty="0" smtClean="0"/>
              <a:t> directives to prevent register pruning on RTL instantiated duplicate registers (see RTL:12). (Using the scope file + RTL view makes this easy)</a:t>
            </a:r>
          </a:p>
          <a:p>
            <a:pPr lvl="0"/>
            <a:r>
              <a:rPr lang="en-US" dirty="0" smtClean="0"/>
              <a:t>Input all constraints in </a:t>
            </a:r>
            <a:r>
              <a:rPr lang="en-US" dirty="0" err="1" smtClean="0"/>
              <a:t>Synplify</a:t>
            </a:r>
            <a:r>
              <a:rPr lang="en-US" dirty="0" smtClean="0"/>
              <a:t> constraint file. It uses this to determine where to make optimizations.</a:t>
            </a:r>
          </a:p>
          <a:p>
            <a:pPr lvl="0"/>
            <a:r>
              <a:rPr lang="en-US" dirty="0" smtClean="0"/>
              <a:t>Specify false clock -&gt; clock paths between true asynchronous/separate clock domains. </a:t>
            </a:r>
          </a:p>
          <a:p>
            <a:pPr lvl="0"/>
            <a:r>
              <a:rPr lang="en-US" dirty="0" smtClean="0"/>
              <a:t>Identify paths with low slack (or none) and look at the path in the technology view. Understanding how your RTL is being mapped to the device specific resources (LUTs/</a:t>
            </a:r>
            <a:r>
              <a:rPr lang="en-US" dirty="0" err="1" smtClean="0"/>
              <a:t>cCells</a:t>
            </a:r>
            <a:r>
              <a:rPr lang="en-US" dirty="0" smtClean="0"/>
              <a:t>) will help you understand how to change your RTL for better performance.</a:t>
            </a:r>
          </a:p>
          <a:p>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Mapping and Place &amp; Route: P&amp;R</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126</a:t>
            </a:fld>
            <a:endParaRPr lang="en-US"/>
          </a:p>
        </p:txBody>
      </p:sp>
      <p:sp>
        <p:nvSpPr>
          <p:cNvPr id="4" name="Content Placeholder 3"/>
          <p:cNvSpPr>
            <a:spLocks noGrp="1"/>
          </p:cNvSpPr>
          <p:nvPr>
            <p:ph sz="quarter" idx="1"/>
          </p:nvPr>
        </p:nvSpPr>
        <p:spPr/>
        <p:txBody>
          <a:bodyPr>
            <a:normAutofit fontScale="77500" lnSpcReduction="20000"/>
          </a:bodyPr>
          <a:lstStyle/>
          <a:p>
            <a:pPr lvl="0"/>
            <a:r>
              <a:rPr lang="en-US" dirty="0" smtClean="0"/>
              <a:t>Identify physical routes that are causing timing issues: (go back to RTL:1)</a:t>
            </a:r>
          </a:p>
          <a:p>
            <a:pPr lvl="0"/>
            <a:r>
              <a:rPr lang="en-US" dirty="0" smtClean="0"/>
              <a:t>Floor-plan using RLOC constraints if possible.</a:t>
            </a:r>
          </a:p>
          <a:p>
            <a:pPr lvl="0"/>
            <a:r>
              <a:rPr lang="en-US" dirty="0" smtClean="0"/>
              <a:t>Tightly Floor-plan modules that are not having timing issues. Over-packing a module that easily meets timing allows more resources for other modules.</a:t>
            </a:r>
          </a:p>
          <a:p>
            <a:pPr lvl="0"/>
            <a:r>
              <a:rPr lang="en-US" dirty="0" smtClean="0"/>
              <a:t>In a large device with low resource utilization, consider floor-planning a module to a tighter grouping; sometimes the tools can’t handle too much freedom and produce a slower result.</a:t>
            </a:r>
          </a:p>
          <a:p>
            <a:pPr lvl="0"/>
            <a:r>
              <a:rPr lang="en-US" dirty="0" smtClean="0"/>
              <a:t>Understand the devices physical layout; especially of hard IP blocks (Ram, processors, multipliers etc). Modules that cross hard IP boundaries may experience a routing penalty; try to avoid this in floor-plans. </a:t>
            </a:r>
            <a:r>
              <a:rPr lang="en-US" dirty="0" err="1" smtClean="0"/>
              <a:t>E.g</a:t>
            </a:r>
            <a:r>
              <a:rPr lang="en-US" dirty="0" smtClean="0"/>
              <a:t> crossing a dedicated Block Ram column in a </a:t>
            </a:r>
            <a:r>
              <a:rPr lang="en-US" dirty="0" err="1" smtClean="0"/>
              <a:t>Virtex</a:t>
            </a:r>
            <a:r>
              <a:rPr lang="en-US" dirty="0" smtClean="0"/>
              <a:t> series adds routing delay.</a:t>
            </a:r>
          </a:p>
          <a:p>
            <a:pPr lvl="0"/>
            <a:r>
              <a:rPr lang="en-US" dirty="0" smtClean="0"/>
              <a:t>Increase effort levels of </a:t>
            </a:r>
            <a:r>
              <a:rPr lang="en-US" dirty="0" err="1" smtClean="0"/>
              <a:t>mapper</a:t>
            </a:r>
            <a:r>
              <a:rPr lang="en-US" dirty="0" smtClean="0"/>
              <a:t> &amp; P&amp;R.</a:t>
            </a:r>
          </a:p>
          <a:p>
            <a:pPr lvl="0"/>
            <a:r>
              <a:rPr lang="en-US" dirty="0" smtClean="0"/>
              <a:t>Run multiple random starting seeds through P&amp;R.</a:t>
            </a:r>
          </a:p>
          <a:p>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Clock, Power and Thermal issues</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127</a:t>
            </a:fld>
            <a:endParaRPr lang="en-US"/>
          </a:p>
        </p:txBody>
      </p:sp>
      <p:sp>
        <p:nvSpPr>
          <p:cNvPr id="4" name="Content Placeholder 3"/>
          <p:cNvSpPr>
            <a:spLocks noGrp="1"/>
          </p:cNvSpPr>
          <p:nvPr>
            <p:ph sz="quarter" idx="1"/>
          </p:nvPr>
        </p:nvSpPr>
        <p:spPr/>
        <p:txBody>
          <a:bodyPr>
            <a:normAutofit fontScale="85000" lnSpcReduction="20000"/>
          </a:bodyPr>
          <a:lstStyle/>
          <a:p>
            <a:pPr lvl="0"/>
            <a:r>
              <a:rPr lang="en-US" sz="2800" dirty="0" smtClean="0"/>
              <a:t>Use the fastest clock input and source available. E.g. LVDS or LVPECL clock sources and inputs reduces skew, and also reduce internal device power due to decreased switching rates in CMOS.</a:t>
            </a:r>
            <a:endParaRPr lang="en-US" sz="4000" dirty="0" smtClean="0"/>
          </a:p>
          <a:p>
            <a:pPr lvl="0"/>
            <a:r>
              <a:rPr lang="en-US" sz="2800" dirty="0" smtClean="0"/>
              <a:t>If you can guarantee your devices maximum operating temperature and it is less than the device maximum then consider the following to reduce device power and temperature. This allows you to pro-rate the device speed grade at a lower temperature, increasing the effective speed of the device.</a:t>
            </a:r>
            <a:endParaRPr lang="en-US" sz="4000" dirty="0" smtClean="0"/>
          </a:p>
          <a:p>
            <a:pPr lvl="1"/>
            <a:r>
              <a:rPr lang="en-US" dirty="0" smtClean="0"/>
              <a:t>Implement power management (clock gating, or clock speed scaling).</a:t>
            </a:r>
            <a:endParaRPr lang="en-US" sz="3600" dirty="0" smtClean="0"/>
          </a:p>
          <a:p>
            <a:pPr lvl="1"/>
            <a:r>
              <a:rPr lang="en-US" dirty="0" smtClean="0"/>
              <a:t>Increase active cooling on chip (heat sinks, fans, </a:t>
            </a:r>
            <a:r>
              <a:rPr lang="en-US" dirty="0" err="1" smtClean="0"/>
              <a:t>Peltier</a:t>
            </a:r>
            <a:r>
              <a:rPr lang="en-US" dirty="0" smtClean="0"/>
              <a:t> cooler [TEKs])</a:t>
            </a:r>
            <a:endParaRPr lang="en-US" sz="3600" dirty="0" smtClean="0"/>
          </a:p>
          <a:p>
            <a:pPr lvl="0"/>
            <a:r>
              <a:rPr lang="en-US" sz="2800" dirty="0" smtClean="0"/>
              <a:t>Increase voltage regulation (within device guidelines). Device timing defaults to assume worst case voltage regulation. Increasing this increases speed but also power which may actually counteract this (See Other various:1)</a:t>
            </a:r>
            <a:endParaRPr lang="en-US" sz="4000" dirty="0" smtClean="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llpaper-www.Kamyabonline.com (1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r>
              <a:rPr lang="en-US" dirty="0" smtClean="0"/>
              <a:t>Questions?</a:t>
            </a:r>
            <a:endParaRPr lang="en-US" dirty="0"/>
          </a:p>
        </p:txBody>
      </p:sp>
      <p:sp>
        <p:nvSpPr>
          <p:cNvPr id="5" name="Slide Number Placeholder 4"/>
          <p:cNvSpPr>
            <a:spLocks noGrp="1"/>
          </p:cNvSpPr>
          <p:nvPr>
            <p:ph type="sldNum" sz="quarter" idx="12"/>
          </p:nvPr>
        </p:nvSpPr>
        <p:spPr/>
        <p:txBody>
          <a:bodyPr/>
          <a:lstStyle/>
          <a:p>
            <a:fld id="{77CCBF01-E273-4FE3-99A7-149771BDE1DB}" type="slidenum">
              <a:rPr lang="en-US" smtClean="0"/>
              <a:pPr/>
              <a:t>128</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Constraining the Design</a:t>
            </a:r>
            <a:endParaRPr lang="en-US" dirty="0"/>
          </a:p>
        </p:txBody>
      </p:sp>
      <p:sp>
        <p:nvSpPr>
          <p:cNvPr id="3" name="Content Placeholder 2"/>
          <p:cNvSpPr>
            <a:spLocks noGrp="1"/>
          </p:cNvSpPr>
          <p:nvPr>
            <p:ph sz="quarter" idx="1"/>
          </p:nvPr>
        </p:nvSpPr>
        <p:spPr/>
        <p:txBody>
          <a:bodyPr/>
          <a:lstStyle/>
          <a:p>
            <a:r>
              <a:rPr lang="en-US" dirty="0" smtClean="0"/>
              <a:t>The synthesizer is ”</a:t>
            </a:r>
            <a:r>
              <a:rPr lang="en-US" dirty="0" smtClean="0">
                <a:solidFill>
                  <a:srgbClr val="0070C0"/>
                </a:solidFill>
              </a:rPr>
              <a:t>lazy</a:t>
            </a:r>
            <a:r>
              <a:rPr lang="en-US" dirty="0" smtClean="0"/>
              <a:t>”, if you don’t set the proper constraints it will select constraints that will make him work less.</a:t>
            </a:r>
          </a:p>
          <a:p>
            <a:pPr algn="ctr">
              <a:buNone/>
            </a:pPr>
            <a:r>
              <a:rPr lang="en-US" dirty="0" smtClean="0">
                <a:solidFill>
                  <a:srgbClr val="FF0000"/>
                </a:solidFill>
              </a:rPr>
              <a:t>Always set proper constraints</a:t>
            </a:r>
          </a:p>
          <a:p>
            <a:endParaRPr lang="en-US" dirty="0" smtClean="0"/>
          </a:p>
          <a:p>
            <a:r>
              <a:rPr lang="en-US" dirty="0" smtClean="0"/>
              <a:t>Timing Constraint</a:t>
            </a:r>
          </a:p>
          <a:p>
            <a:pPr lvl="1"/>
            <a:r>
              <a:rPr lang="en-US" dirty="0" smtClean="0">
                <a:solidFill>
                  <a:srgbClr val="0070C0"/>
                </a:solidFill>
                <a:latin typeface="+mj-lt"/>
              </a:rPr>
              <a:t>Max delay </a:t>
            </a:r>
            <a:r>
              <a:rPr lang="en-US" dirty="0" smtClean="0"/>
              <a:t>combinational delay</a:t>
            </a:r>
          </a:p>
          <a:p>
            <a:pPr lvl="1"/>
            <a:r>
              <a:rPr lang="en-US" dirty="0" smtClean="0">
                <a:solidFill>
                  <a:srgbClr val="0070C0"/>
                </a:solidFill>
                <a:latin typeface="+mj-lt"/>
              </a:rPr>
              <a:t>Max area </a:t>
            </a:r>
            <a:r>
              <a:rPr lang="en-US" dirty="0" smtClean="0"/>
              <a:t>total circuit area</a:t>
            </a:r>
          </a:p>
          <a:p>
            <a:pPr lvl="1"/>
            <a:r>
              <a:rPr lang="en-US" dirty="0" smtClean="0">
                <a:solidFill>
                  <a:srgbClr val="0070C0"/>
                </a:solidFill>
                <a:latin typeface="+mj-lt"/>
              </a:rPr>
              <a:t>Max power </a:t>
            </a:r>
            <a:r>
              <a:rPr lang="en-US" dirty="0" smtClean="0"/>
              <a:t>for power limitation</a:t>
            </a:r>
          </a:p>
          <a:p>
            <a:pPr lvl="1"/>
            <a:r>
              <a:rPr lang="en-US" dirty="0" smtClean="0"/>
              <a:t>Setting the constraint does not guarantee the result</a:t>
            </a:r>
          </a:p>
        </p:txBody>
      </p:sp>
      <p:sp>
        <p:nvSpPr>
          <p:cNvPr id="4" name="Slide Number Placeholder 3"/>
          <p:cNvSpPr>
            <a:spLocks noGrp="1"/>
          </p:cNvSpPr>
          <p:nvPr>
            <p:ph type="sldNum" sz="quarter" idx="12"/>
          </p:nvPr>
        </p:nvSpPr>
        <p:spPr/>
        <p:txBody>
          <a:bodyPr/>
          <a:lstStyle/>
          <a:p>
            <a:fld id="{77CCBF01-E273-4FE3-99A7-149771BDE1D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for Area</a:t>
            </a:r>
            <a:endParaRPr lang="en-US" dirty="0"/>
          </a:p>
        </p:txBody>
      </p:sp>
      <p:sp>
        <p:nvSpPr>
          <p:cNvPr id="3" name="Content Placeholder 2"/>
          <p:cNvSpPr>
            <a:spLocks noGrp="1"/>
          </p:cNvSpPr>
          <p:nvPr>
            <p:ph sz="quarter" idx="1"/>
          </p:nvPr>
        </p:nvSpPr>
        <p:spPr/>
        <p:txBody>
          <a:bodyPr>
            <a:normAutofit/>
          </a:bodyPr>
          <a:lstStyle/>
          <a:p>
            <a:r>
              <a:rPr lang="en-US" dirty="0" smtClean="0"/>
              <a:t>By default, timing constraints have higher priority over area constraint.</a:t>
            </a:r>
          </a:p>
          <a:p>
            <a:r>
              <a:rPr lang="en-US" b="1" dirty="0" smtClean="0">
                <a:solidFill>
                  <a:schemeClr val="accent2"/>
                </a:solidFill>
              </a:rPr>
              <a:t>“-</a:t>
            </a:r>
            <a:r>
              <a:rPr lang="en-US" b="1" dirty="0" err="1" smtClean="0">
                <a:solidFill>
                  <a:schemeClr val="accent2"/>
                </a:solidFill>
              </a:rPr>
              <a:t>ignore_tns</a:t>
            </a:r>
            <a:r>
              <a:rPr lang="en-US" dirty="0" smtClean="0"/>
              <a:t>” -&gt; give area priority over timing.</a:t>
            </a:r>
          </a:p>
          <a:p>
            <a:r>
              <a:rPr lang="en-US" dirty="0" smtClean="0"/>
              <a:t>area constraint can be set using the “</a:t>
            </a:r>
            <a:r>
              <a:rPr lang="en-US" b="1" dirty="0" err="1" smtClean="0">
                <a:solidFill>
                  <a:schemeClr val="accent2"/>
                </a:solidFill>
              </a:rPr>
              <a:t>set_max_area</a:t>
            </a:r>
            <a:r>
              <a:rPr lang="en-US" dirty="0" smtClean="0"/>
              <a:t>” command:</a:t>
            </a:r>
            <a:br>
              <a:rPr lang="en-US" dirty="0" smtClean="0"/>
            </a:br>
            <a:r>
              <a:rPr lang="en-US" dirty="0" smtClean="0"/>
              <a:t>	</a:t>
            </a:r>
            <a:r>
              <a:rPr lang="en-US" dirty="0" err="1" smtClean="0"/>
              <a:t>dc_shell</a:t>
            </a:r>
            <a:r>
              <a:rPr lang="en-US" dirty="0" smtClean="0"/>
              <a:t>&gt; </a:t>
            </a:r>
            <a:r>
              <a:rPr lang="en-US" b="1" dirty="0" err="1" smtClean="0">
                <a:solidFill>
                  <a:schemeClr val="accent2"/>
                </a:solidFill>
              </a:rPr>
              <a:t>set_max_area</a:t>
            </a:r>
            <a:r>
              <a:rPr lang="en-US" b="1" dirty="0" smtClean="0">
                <a:solidFill>
                  <a:schemeClr val="accent2"/>
                </a:solidFill>
              </a:rPr>
              <a:t> 100</a:t>
            </a:r>
          </a:p>
          <a:p>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Timing</a:t>
            </a:r>
            <a:endParaRPr lang="en-US" dirty="0"/>
          </a:p>
        </p:txBody>
      </p:sp>
      <p:sp>
        <p:nvSpPr>
          <p:cNvPr id="4" name="Content Placeholder 3"/>
          <p:cNvSpPr>
            <a:spLocks noGrp="1"/>
          </p:cNvSpPr>
          <p:nvPr>
            <p:ph sz="quarter" idx="1"/>
          </p:nvPr>
        </p:nvSpPr>
        <p:spPr/>
        <p:txBody>
          <a:bodyPr/>
          <a:lstStyle/>
          <a:p>
            <a:r>
              <a:rPr lang="en-US" dirty="0" smtClean="0"/>
              <a:t>Timing Paths</a:t>
            </a:r>
          </a:p>
          <a:p>
            <a:pPr lvl="1"/>
            <a:r>
              <a:rPr lang="en-US" dirty="0" smtClean="0">
                <a:solidFill>
                  <a:schemeClr val="accent2"/>
                </a:solidFill>
              </a:rPr>
              <a:t>Register to register</a:t>
            </a:r>
          </a:p>
        </p:txBody>
      </p:sp>
      <p:pic>
        <p:nvPicPr>
          <p:cNvPr id="18436" name="Picture 4"/>
          <p:cNvPicPr>
            <a:picLocks noGrp="1" noChangeAspect="1" noChangeArrowheads="1"/>
          </p:cNvPicPr>
          <p:nvPr>
            <p:ph sz="quarter" idx="2"/>
          </p:nvPr>
        </p:nvPicPr>
        <p:blipFill>
          <a:blip r:embed="rId2"/>
          <a:srcRect/>
          <a:stretch>
            <a:fillRect/>
          </a:stretch>
        </p:blipFill>
        <p:spPr bwMode="auto">
          <a:xfrm>
            <a:off x="4886501" y="2133600"/>
            <a:ext cx="3577872" cy="2927350"/>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77CCBF01-E273-4FE3-99A7-149771BDE1D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Timing</a:t>
            </a:r>
            <a:endParaRPr lang="en-US" dirty="0"/>
          </a:p>
        </p:txBody>
      </p:sp>
      <p:sp>
        <p:nvSpPr>
          <p:cNvPr id="4" name="Content Placeholder 3"/>
          <p:cNvSpPr>
            <a:spLocks noGrp="1"/>
          </p:cNvSpPr>
          <p:nvPr>
            <p:ph sz="quarter" idx="1"/>
          </p:nvPr>
        </p:nvSpPr>
        <p:spPr/>
        <p:txBody>
          <a:bodyPr/>
          <a:lstStyle/>
          <a:p>
            <a:r>
              <a:rPr lang="en-US" dirty="0" smtClean="0"/>
              <a:t>Timing Paths</a:t>
            </a:r>
          </a:p>
          <a:p>
            <a:pPr lvl="1"/>
            <a:r>
              <a:rPr lang="en-US" dirty="0" smtClean="0"/>
              <a:t>Register to register</a:t>
            </a:r>
          </a:p>
          <a:p>
            <a:pPr lvl="1"/>
            <a:r>
              <a:rPr lang="en-US" dirty="0" smtClean="0">
                <a:solidFill>
                  <a:schemeClr val="accent2"/>
                </a:solidFill>
              </a:rPr>
              <a:t>Input to register</a:t>
            </a:r>
          </a:p>
        </p:txBody>
      </p:sp>
      <p:pic>
        <p:nvPicPr>
          <p:cNvPr id="19459" name="Picture 3"/>
          <p:cNvPicPr>
            <a:picLocks noGrp="1" noChangeAspect="1" noChangeArrowheads="1"/>
          </p:cNvPicPr>
          <p:nvPr>
            <p:ph sz="quarter" idx="2"/>
          </p:nvPr>
        </p:nvPicPr>
        <p:blipFill>
          <a:blip r:embed="rId2"/>
          <a:srcRect/>
          <a:stretch>
            <a:fillRect/>
          </a:stretch>
        </p:blipFill>
        <p:spPr bwMode="auto">
          <a:xfrm>
            <a:off x="4826820" y="2133600"/>
            <a:ext cx="3697234" cy="2927350"/>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77CCBF01-E273-4FE3-99A7-149771BDE1D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Timing</a:t>
            </a:r>
            <a:endParaRPr lang="en-US" dirty="0"/>
          </a:p>
        </p:txBody>
      </p:sp>
      <p:sp>
        <p:nvSpPr>
          <p:cNvPr id="4" name="Content Placeholder 3"/>
          <p:cNvSpPr>
            <a:spLocks noGrp="1"/>
          </p:cNvSpPr>
          <p:nvPr>
            <p:ph sz="quarter" idx="1"/>
          </p:nvPr>
        </p:nvSpPr>
        <p:spPr/>
        <p:txBody>
          <a:bodyPr/>
          <a:lstStyle/>
          <a:p>
            <a:r>
              <a:rPr lang="en-US" dirty="0" smtClean="0"/>
              <a:t>Timing Paths</a:t>
            </a:r>
          </a:p>
          <a:p>
            <a:pPr lvl="1"/>
            <a:r>
              <a:rPr lang="en-US" dirty="0" smtClean="0"/>
              <a:t>Register to register</a:t>
            </a:r>
          </a:p>
          <a:p>
            <a:pPr lvl="1"/>
            <a:r>
              <a:rPr lang="en-US" dirty="0" smtClean="0"/>
              <a:t>Input to register</a:t>
            </a:r>
          </a:p>
          <a:p>
            <a:pPr lvl="1"/>
            <a:r>
              <a:rPr lang="en-US" dirty="0" smtClean="0">
                <a:solidFill>
                  <a:schemeClr val="accent2"/>
                </a:solidFill>
              </a:rPr>
              <a:t>Register to output</a:t>
            </a:r>
          </a:p>
          <a:p>
            <a:pPr lvl="1">
              <a:buNone/>
            </a:pPr>
            <a:endParaRPr lang="en-US" dirty="0" smtClean="0"/>
          </a:p>
        </p:txBody>
      </p:sp>
      <p:pic>
        <p:nvPicPr>
          <p:cNvPr id="20482" name="Picture 2"/>
          <p:cNvPicPr>
            <a:picLocks noGrp="1" noChangeAspect="1" noChangeArrowheads="1"/>
          </p:cNvPicPr>
          <p:nvPr>
            <p:ph sz="quarter" idx="2"/>
          </p:nvPr>
        </p:nvPicPr>
        <p:blipFill>
          <a:blip r:embed="rId2"/>
          <a:srcRect/>
          <a:stretch>
            <a:fillRect/>
          </a:stretch>
        </p:blipFill>
        <p:spPr bwMode="auto">
          <a:xfrm>
            <a:off x="4844696" y="2133600"/>
            <a:ext cx="3661482" cy="292735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77CCBF01-E273-4FE3-99A7-149771BDE1D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Timing</a:t>
            </a:r>
            <a:endParaRPr lang="en-US" dirty="0"/>
          </a:p>
        </p:txBody>
      </p:sp>
      <p:sp>
        <p:nvSpPr>
          <p:cNvPr id="4" name="Content Placeholder 3"/>
          <p:cNvSpPr>
            <a:spLocks noGrp="1"/>
          </p:cNvSpPr>
          <p:nvPr>
            <p:ph sz="quarter" idx="1"/>
          </p:nvPr>
        </p:nvSpPr>
        <p:spPr/>
        <p:txBody>
          <a:bodyPr/>
          <a:lstStyle/>
          <a:p>
            <a:r>
              <a:rPr lang="en-US" dirty="0" smtClean="0"/>
              <a:t>Timing Paths</a:t>
            </a:r>
          </a:p>
          <a:p>
            <a:pPr lvl="1"/>
            <a:r>
              <a:rPr lang="en-US" dirty="0" smtClean="0"/>
              <a:t>Register to register</a:t>
            </a:r>
          </a:p>
          <a:p>
            <a:pPr lvl="1"/>
            <a:r>
              <a:rPr lang="en-US" dirty="0" smtClean="0"/>
              <a:t>Input to register</a:t>
            </a:r>
          </a:p>
          <a:p>
            <a:pPr lvl="1"/>
            <a:r>
              <a:rPr lang="en-US" dirty="0" smtClean="0"/>
              <a:t>Register to output</a:t>
            </a:r>
          </a:p>
          <a:p>
            <a:pPr lvl="1"/>
            <a:r>
              <a:rPr lang="en-US" dirty="0" smtClean="0">
                <a:solidFill>
                  <a:schemeClr val="accent2"/>
                </a:solidFill>
              </a:rPr>
              <a:t>Input to output</a:t>
            </a:r>
          </a:p>
          <a:p>
            <a:endParaRPr lang="en-US" sz="2800" dirty="0" smtClean="0"/>
          </a:p>
          <a:p>
            <a:pPr algn="ctr">
              <a:buNone/>
            </a:pPr>
            <a:r>
              <a:rPr lang="en-US" sz="2800" dirty="0" smtClean="0">
                <a:solidFill>
                  <a:schemeClr val="accent2"/>
                </a:solidFill>
              </a:rPr>
              <a:t>One of these paths will limit the performance of the system</a:t>
            </a:r>
            <a:r>
              <a:rPr lang="en-US" sz="2800" dirty="0" smtClean="0"/>
              <a:t>.</a:t>
            </a:r>
            <a:endParaRPr lang="en-US" dirty="0" smtClean="0"/>
          </a:p>
        </p:txBody>
      </p:sp>
      <p:pic>
        <p:nvPicPr>
          <p:cNvPr id="21506" name="Picture 2"/>
          <p:cNvPicPr>
            <a:picLocks noGrp="1" noChangeAspect="1" noChangeArrowheads="1"/>
          </p:cNvPicPr>
          <p:nvPr>
            <p:ph sz="quarter" idx="2"/>
          </p:nvPr>
        </p:nvPicPr>
        <p:blipFill>
          <a:blip r:embed="rId2"/>
          <a:srcRect/>
          <a:stretch>
            <a:fillRect/>
          </a:stretch>
        </p:blipFill>
        <p:spPr bwMode="auto">
          <a:xfrm>
            <a:off x="4800600" y="2172039"/>
            <a:ext cx="3749675" cy="2850472"/>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77CCBF01-E273-4FE3-99A7-149771BDE1D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Timing</a:t>
            </a:r>
            <a:endParaRPr lang="en-US" dirty="0"/>
          </a:p>
        </p:txBody>
      </p:sp>
      <p:sp>
        <p:nvSpPr>
          <p:cNvPr id="4" name="Content Placeholder 3"/>
          <p:cNvSpPr>
            <a:spLocks noGrp="1"/>
          </p:cNvSpPr>
          <p:nvPr>
            <p:ph sz="quarter" idx="1"/>
          </p:nvPr>
        </p:nvSpPr>
        <p:spPr/>
        <p:txBody>
          <a:bodyPr/>
          <a:lstStyle/>
          <a:p>
            <a:r>
              <a:rPr lang="en-US" dirty="0" smtClean="0"/>
              <a:t>Timing Paths</a:t>
            </a:r>
          </a:p>
          <a:p>
            <a:pPr lvl="1"/>
            <a:r>
              <a:rPr lang="en-US" dirty="0" smtClean="0">
                <a:solidFill>
                  <a:srgbClr val="FF0000"/>
                </a:solidFill>
              </a:rPr>
              <a:t>Register to register</a:t>
            </a:r>
          </a:p>
          <a:p>
            <a:pPr lvl="1"/>
            <a:r>
              <a:rPr lang="en-US" dirty="0" smtClean="0">
                <a:solidFill>
                  <a:srgbClr val="00B050"/>
                </a:solidFill>
              </a:rPr>
              <a:t>Input to register</a:t>
            </a:r>
          </a:p>
          <a:p>
            <a:pPr lvl="1"/>
            <a:r>
              <a:rPr lang="en-US" dirty="0" smtClean="0">
                <a:solidFill>
                  <a:srgbClr val="7030A0"/>
                </a:solidFill>
              </a:rPr>
              <a:t>Register to output</a:t>
            </a:r>
          </a:p>
          <a:p>
            <a:pPr lvl="1"/>
            <a:r>
              <a:rPr lang="en-US" dirty="0" smtClean="0">
                <a:solidFill>
                  <a:srgbClr val="0070C0"/>
                </a:solidFill>
              </a:rPr>
              <a:t>Input to output</a:t>
            </a:r>
          </a:p>
          <a:p>
            <a:endParaRPr lang="en-US" sz="2800" dirty="0" smtClean="0"/>
          </a:p>
          <a:p>
            <a:pPr algn="ctr">
              <a:buNone/>
            </a:pPr>
            <a:r>
              <a:rPr lang="en-US" sz="2800" dirty="0" smtClean="0">
                <a:solidFill>
                  <a:schemeClr val="accent2"/>
                </a:solidFill>
              </a:rPr>
              <a:t>One of these paths will limit the performance of the system</a:t>
            </a:r>
            <a:r>
              <a:rPr lang="en-US" sz="2800" dirty="0" smtClean="0"/>
              <a:t>.</a:t>
            </a:r>
            <a:endParaRPr lang="en-US" dirty="0" smtClean="0"/>
          </a:p>
        </p:txBody>
      </p:sp>
      <p:pic>
        <p:nvPicPr>
          <p:cNvPr id="18435" name="Picture 3"/>
          <p:cNvPicPr>
            <a:picLocks noGrp="1" noChangeAspect="1" noChangeArrowheads="1"/>
          </p:cNvPicPr>
          <p:nvPr>
            <p:ph sz="quarter" idx="2"/>
          </p:nvPr>
        </p:nvPicPr>
        <p:blipFill>
          <a:blip r:embed="rId2"/>
          <a:srcRect/>
          <a:stretch>
            <a:fillRect/>
          </a:stretch>
        </p:blipFill>
        <p:spPr bwMode="auto">
          <a:xfrm>
            <a:off x="4800600" y="2133600"/>
            <a:ext cx="3749675" cy="2928068"/>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7CCBF01-E273-4FE3-99A7-149771BDE1D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
          </p:nvPr>
        </p:nvSpPr>
        <p:spPr/>
        <p:txBody>
          <a:bodyPr>
            <a:normAutofit/>
          </a:bodyPr>
          <a:lstStyle/>
          <a:p>
            <a:r>
              <a:rPr lang="en-US" dirty="0" smtClean="0"/>
              <a:t>The following presentation is based on</a:t>
            </a:r>
          </a:p>
          <a:p>
            <a:endParaRPr lang="en-US" dirty="0"/>
          </a:p>
          <a:p>
            <a:endParaRPr lang="en-US" dirty="0" smtClean="0"/>
          </a:p>
          <a:p>
            <a:r>
              <a:rPr lang="en-US" dirty="0" smtClean="0"/>
              <a:t>Version 1.213</a:t>
            </a:r>
          </a:p>
          <a:p>
            <a:pPr lvl="1"/>
            <a:r>
              <a:rPr lang="en-US" dirty="0"/>
              <a:t>Mentor </a:t>
            </a:r>
            <a:r>
              <a:rPr lang="en-US" dirty="0" err="1"/>
              <a:t>ModelSim</a:t>
            </a:r>
            <a:r>
              <a:rPr lang="en-US" dirty="0"/>
              <a:t> 6.5 SE</a:t>
            </a:r>
            <a:endParaRPr lang="en-US" sz="2400" dirty="0"/>
          </a:p>
          <a:p>
            <a:pPr lvl="1"/>
            <a:r>
              <a:rPr lang="en-US" dirty="0"/>
              <a:t>Synopsys Design Compiler 2007</a:t>
            </a:r>
            <a:endParaRPr lang="en-US" sz="2400" dirty="0"/>
          </a:p>
          <a:p>
            <a:pPr lvl="1"/>
            <a:r>
              <a:rPr lang="en-US" dirty="0"/>
              <a:t>Cadence </a:t>
            </a:r>
            <a:r>
              <a:rPr lang="en-US" dirty="0" err="1"/>
              <a:t>SoC</a:t>
            </a:r>
            <a:r>
              <a:rPr lang="en-US" dirty="0"/>
              <a:t> Encounter 8.1</a:t>
            </a:r>
            <a:endParaRPr lang="en-US" sz="2400" dirty="0"/>
          </a:p>
          <a:p>
            <a:pPr lvl="1"/>
            <a:r>
              <a:rPr lang="en-US" dirty="0"/>
              <a:t>Synopsys HSIM 2007</a:t>
            </a:r>
            <a:endParaRPr lang="en-US" sz="2400" dirty="0"/>
          </a:p>
          <a:p>
            <a:pPr lvl="1"/>
            <a:r>
              <a:rPr lang="en-US" dirty="0"/>
              <a:t>Synopsys </a:t>
            </a:r>
            <a:r>
              <a:rPr lang="en-US" dirty="0" err="1"/>
              <a:t>PrimePower</a:t>
            </a:r>
            <a:r>
              <a:rPr lang="en-US" dirty="0"/>
              <a:t> 2003</a:t>
            </a:r>
            <a:endParaRPr lang="en-US" sz="2400" dirty="0"/>
          </a:p>
          <a:p>
            <a:pPr lvl="1"/>
            <a:r>
              <a:rPr lang="en-US" dirty="0"/>
              <a:t>Synopsys </a:t>
            </a:r>
            <a:r>
              <a:rPr lang="en-US" dirty="0" err="1"/>
              <a:t>PrimeTime</a:t>
            </a:r>
            <a:r>
              <a:rPr lang="en-US" dirty="0"/>
              <a:t> 2003</a:t>
            </a:r>
            <a:endParaRPr lang="en-US" sz="2400" dirty="0"/>
          </a:p>
          <a:p>
            <a:pPr lvl="1"/>
            <a:endParaRPr 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5" name="Object 1"/>
          <p:cNvGraphicFramePr>
            <a:graphicFrameLocks noChangeAspect="1"/>
          </p:cNvGraphicFramePr>
          <p:nvPr/>
        </p:nvGraphicFramePr>
        <p:xfrm>
          <a:off x="4724400" y="1952625"/>
          <a:ext cx="2238375" cy="1019175"/>
        </p:xfrm>
        <a:graphic>
          <a:graphicData uri="http://schemas.openxmlformats.org/presentationml/2006/ole">
            <p:oleObj spid="_x0000_s1025" name="Bitmap Image" r:id="rId3" imgW="2238687" imgH="1019048" progId="PBrush">
              <p:embed/>
            </p:oleObj>
          </a:graphicData>
        </a:graphic>
      </p:graphicFrame>
      <p:sp>
        <p:nvSpPr>
          <p:cNvPr id="6" name="Slide Number Placeholder 5"/>
          <p:cNvSpPr>
            <a:spLocks noGrp="1"/>
          </p:cNvSpPr>
          <p:nvPr>
            <p:ph type="sldNum" sz="quarter" idx="12"/>
          </p:nvPr>
        </p:nvSpPr>
        <p:spPr/>
        <p:txBody>
          <a:bodyPr/>
          <a:lstStyle/>
          <a:p>
            <a:fld id="{77CCBF01-E273-4FE3-99A7-149771BDE1D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 for Speed</a:t>
            </a:r>
            <a:endParaRPr lang="en-US" dirty="0"/>
          </a:p>
        </p:txBody>
      </p:sp>
      <p:sp>
        <p:nvSpPr>
          <p:cNvPr id="3" name="Content Placeholder 2"/>
          <p:cNvSpPr>
            <a:spLocks noGrp="1"/>
          </p:cNvSpPr>
          <p:nvPr>
            <p:ph sz="quarter" idx="1"/>
          </p:nvPr>
        </p:nvSpPr>
        <p:spPr/>
        <p:txBody>
          <a:bodyPr>
            <a:normAutofit/>
          </a:bodyPr>
          <a:lstStyle/>
          <a:p>
            <a:r>
              <a:rPr lang="en-US" dirty="0" smtClean="0"/>
              <a:t>Always have a “Time Budget”</a:t>
            </a:r>
          </a:p>
          <a:p>
            <a:r>
              <a:rPr lang="en-US" dirty="0" smtClean="0"/>
              <a:t>With the simplified timing assumption:</a:t>
            </a:r>
          </a:p>
          <a:p>
            <a:pPr lvl="1"/>
            <a:r>
              <a:rPr lang="en-US" sz="2000" dirty="0" err="1" smtClean="0">
                <a:solidFill>
                  <a:prstClr val="black"/>
                </a:solidFill>
              </a:rPr>
              <a:t>dc_shell</a:t>
            </a:r>
            <a:r>
              <a:rPr lang="en-US" sz="2000" dirty="0" smtClean="0">
                <a:solidFill>
                  <a:prstClr val="black"/>
                </a:solidFill>
              </a:rPr>
              <a:t>&gt; </a:t>
            </a:r>
            <a:r>
              <a:rPr lang="en-US" sz="2000" dirty="0" err="1" smtClean="0">
                <a:solidFill>
                  <a:srgbClr val="C0504D"/>
                </a:solidFill>
              </a:rPr>
              <a:t>create_clock</a:t>
            </a:r>
            <a:r>
              <a:rPr lang="en-US" sz="2000" dirty="0" smtClean="0">
                <a:solidFill>
                  <a:srgbClr val="C0504D"/>
                </a:solidFill>
              </a:rPr>
              <a:t> “CLK” –period T –waveform { T/2 T } –name </a:t>
            </a:r>
            <a:r>
              <a:rPr lang="en-US" sz="2000" dirty="0" err="1" smtClean="0">
                <a:solidFill>
                  <a:srgbClr val="C0504D"/>
                </a:solidFill>
              </a:rPr>
              <a:t>cn</a:t>
            </a:r>
            <a:endParaRPr lang="en-US" sz="2000" dirty="0" smtClean="0">
              <a:solidFill>
                <a:srgbClr val="C0504D"/>
              </a:solidFill>
            </a:endParaRPr>
          </a:p>
          <a:p>
            <a:pPr lvl="1"/>
            <a:r>
              <a:rPr lang="en-US" sz="2000" dirty="0" smtClean="0"/>
              <a:t>Delay of input signals (Clock-to-Q, Package etc.) </a:t>
            </a:r>
            <a:r>
              <a:rPr lang="en-US" sz="2000" dirty="0" smtClean="0">
                <a:solidFill>
                  <a:srgbClr val="C0504D"/>
                </a:solidFill>
              </a:rPr>
              <a:t/>
            </a:r>
            <a:br>
              <a:rPr lang="en-US" sz="2000" dirty="0" smtClean="0">
                <a:solidFill>
                  <a:srgbClr val="C0504D"/>
                </a:solidFill>
              </a:rPr>
            </a:br>
            <a:r>
              <a:rPr lang="en-US" sz="2000" dirty="0" err="1" smtClean="0">
                <a:solidFill>
                  <a:prstClr val="black"/>
                </a:solidFill>
              </a:rPr>
              <a:t>dc_shell</a:t>
            </a:r>
            <a:r>
              <a:rPr lang="en-US" sz="2000" dirty="0" smtClean="0">
                <a:solidFill>
                  <a:prstClr val="black"/>
                </a:solidFill>
              </a:rPr>
              <a:t>&gt; </a:t>
            </a:r>
            <a:r>
              <a:rPr lang="en-US" sz="2000" dirty="0" err="1" smtClean="0">
                <a:solidFill>
                  <a:srgbClr val="C0504D"/>
                </a:solidFill>
              </a:rPr>
              <a:t>set_input_delay</a:t>
            </a:r>
            <a:r>
              <a:rPr lang="en-US" sz="2000" dirty="0" smtClean="0">
                <a:solidFill>
                  <a:srgbClr val="C0504D"/>
                </a:solidFill>
              </a:rPr>
              <a:t> 0 –clock </a:t>
            </a:r>
            <a:r>
              <a:rPr lang="en-US" sz="2000" dirty="0" err="1" smtClean="0">
                <a:solidFill>
                  <a:srgbClr val="C0504D"/>
                </a:solidFill>
              </a:rPr>
              <a:t>cn</a:t>
            </a:r>
            <a:r>
              <a:rPr lang="en-US" sz="2000" dirty="0" smtClean="0">
                <a:solidFill>
                  <a:srgbClr val="C0504D"/>
                </a:solidFill>
              </a:rPr>
              <a:t> </a:t>
            </a:r>
            <a:r>
              <a:rPr lang="en-US" sz="2000" dirty="0" err="1" smtClean="0">
                <a:solidFill>
                  <a:srgbClr val="C0504D"/>
                </a:solidFill>
              </a:rPr>
              <a:t>all_outputs</a:t>
            </a:r>
            <a:r>
              <a:rPr lang="en-US" sz="2000" dirty="0" smtClean="0">
                <a:solidFill>
                  <a:srgbClr val="C0504D"/>
                </a:solidFill>
              </a:rPr>
              <a:t>() – CLK</a:t>
            </a:r>
          </a:p>
          <a:p>
            <a:pPr lvl="1"/>
            <a:r>
              <a:rPr lang="en-US" sz="2000" dirty="0" smtClean="0">
                <a:solidFill>
                  <a:srgbClr val="C0504D"/>
                </a:solidFill>
              </a:rPr>
              <a:t>Don’t forget! </a:t>
            </a:r>
            <a:r>
              <a:rPr lang="en-US" sz="2000" dirty="0" err="1" smtClean="0">
                <a:solidFill>
                  <a:srgbClr val="C0504D"/>
                </a:solidFill>
              </a:rPr>
              <a:t>Remove_input_delay</a:t>
            </a:r>
            <a:r>
              <a:rPr lang="en-US" sz="2000" dirty="0" smtClean="0">
                <a:solidFill>
                  <a:srgbClr val="C0504D"/>
                </a:solidFill>
              </a:rPr>
              <a:t>	[</a:t>
            </a:r>
            <a:r>
              <a:rPr lang="en-US" sz="2000" dirty="0" err="1" smtClean="0">
                <a:solidFill>
                  <a:srgbClr val="C0504D"/>
                </a:solidFill>
              </a:rPr>
              <a:t>get_ports</a:t>
            </a:r>
            <a:r>
              <a:rPr lang="en-US" sz="2000" dirty="0" smtClean="0">
                <a:solidFill>
                  <a:srgbClr val="C0504D"/>
                </a:solidFill>
              </a:rPr>
              <a:t> CLK]</a:t>
            </a:r>
          </a:p>
          <a:p>
            <a:pPr lvl="1"/>
            <a:r>
              <a:rPr lang="en-US" sz="2000" dirty="0" smtClean="0"/>
              <a:t>Reserved time for output signals (</a:t>
            </a:r>
            <a:r>
              <a:rPr lang="en-US" sz="2000" dirty="0" err="1" smtClean="0"/>
              <a:t>Holdtime</a:t>
            </a:r>
            <a:r>
              <a:rPr lang="en-US" sz="2000" dirty="0" smtClean="0"/>
              <a:t> etc.) </a:t>
            </a:r>
            <a:r>
              <a:rPr lang="en-US" sz="2000" dirty="0" smtClean="0">
                <a:solidFill>
                  <a:srgbClr val="C0504D"/>
                </a:solidFill>
              </a:rPr>
              <a:t/>
            </a:r>
            <a:br>
              <a:rPr lang="en-US" sz="2000" dirty="0" smtClean="0">
                <a:solidFill>
                  <a:srgbClr val="C0504D"/>
                </a:solidFill>
              </a:rPr>
            </a:br>
            <a:r>
              <a:rPr lang="en-US" sz="2000" dirty="0" err="1" smtClean="0"/>
              <a:t>dc_shell</a:t>
            </a:r>
            <a:r>
              <a:rPr lang="en-US" sz="2000" dirty="0" smtClean="0"/>
              <a:t>&gt; </a:t>
            </a:r>
            <a:r>
              <a:rPr lang="en-US" sz="2000" dirty="0" err="1" smtClean="0">
                <a:solidFill>
                  <a:srgbClr val="C0504D"/>
                </a:solidFill>
              </a:rPr>
              <a:t>set_output_delay</a:t>
            </a:r>
            <a:r>
              <a:rPr lang="en-US" sz="2000" dirty="0" smtClean="0">
                <a:solidFill>
                  <a:srgbClr val="C0504D"/>
                </a:solidFill>
              </a:rPr>
              <a:t> 0 –clock </a:t>
            </a:r>
            <a:r>
              <a:rPr lang="en-US" sz="2000" dirty="0" err="1" smtClean="0">
                <a:solidFill>
                  <a:srgbClr val="C0504D"/>
                </a:solidFill>
              </a:rPr>
              <a:t>cn</a:t>
            </a:r>
            <a:r>
              <a:rPr lang="en-US" sz="2000" dirty="0" smtClean="0">
                <a:solidFill>
                  <a:srgbClr val="C0504D"/>
                </a:solidFill>
              </a:rPr>
              <a:t> </a:t>
            </a:r>
            <a:r>
              <a:rPr lang="en-US" sz="2000" dirty="0" err="1" smtClean="0">
                <a:solidFill>
                  <a:srgbClr val="C0504D"/>
                </a:solidFill>
              </a:rPr>
              <a:t>all_outputs</a:t>
            </a:r>
            <a:r>
              <a:rPr lang="en-US" sz="2000" dirty="0" smtClean="0">
                <a:solidFill>
                  <a:srgbClr val="C0504D"/>
                </a:solidFill>
              </a:rPr>
              <a:t>()</a:t>
            </a:r>
          </a:p>
          <a:p>
            <a:pPr lvl="1"/>
            <a:r>
              <a:rPr lang="en-US" sz="2000" b="1" dirty="0" smtClean="0"/>
              <a:t>SDC file (</a:t>
            </a:r>
            <a:r>
              <a:rPr lang="en-US" sz="2000" b="1" dirty="0" err="1" smtClean="0"/>
              <a:t>write_sdc</a:t>
            </a:r>
            <a:r>
              <a:rPr lang="en-US" sz="2000" b="1" dirty="0" smtClean="0"/>
              <a:t>)</a:t>
            </a:r>
          </a:p>
          <a:p>
            <a:pPr lvl="1"/>
            <a:r>
              <a:rPr lang="en-US" sz="2000" b="1" dirty="0" smtClean="0"/>
              <a:t>Later STA &amp; P&amp;R tools need these constraints</a:t>
            </a:r>
            <a:endParaRPr lang="en-US" sz="4000" b="1" dirty="0" smtClean="0"/>
          </a:p>
          <a:p>
            <a:r>
              <a:rPr lang="en-US" dirty="0" smtClean="0"/>
              <a:t>Virtual Clock (for combinational circuit)</a:t>
            </a:r>
          </a:p>
        </p:txBody>
      </p:sp>
      <p:sp>
        <p:nvSpPr>
          <p:cNvPr id="4" name="Slide Number Placeholder 3"/>
          <p:cNvSpPr>
            <a:spLocks noGrp="1"/>
          </p:cNvSpPr>
          <p:nvPr>
            <p:ph type="sldNum" sz="quarter" idx="12"/>
          </p:nvPr>
        </p:nvSpPr>
        <p:spPr/>
        <p:txBody>
          <a:bodyPr/>
          <a:lstStyle/>
          <a:p>
            <a:fld id="{77CCBF01-E273-4FE3-99A7-149771BDE1D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for speed</a:t>
            </a:r>
            <a:endParaRPr lang="en-US" dirty="0"/>
          </a:p>
        </p:txBody>
      </p:sp>
      <p:sp>
        <p:nvSpPr>
          <p:cNvPr id="3" name="Content Placeholder 2"/>
          <p:cNvSpPr>
            <a:spLocks noGrp="1"/>
          </p:cNvSpPr>
          <p:nvPr>
            <p:ph sz="quarter" idx="1"/>
          </p:nvPr>
        </p:nvSpPr>
        <p:spPr/>
        <p:txBody>
          <a:bodyPr>
            <a:normAutofit/>
          </a:bodyPr>
          <a:lstStyle/>
          <a:p>
            <a:r>
              <a:rPr lang="en-US" dirty="0" err="1" smtClean="0"/>
              <a:t>Set_max_delay</a:t>
            </a:r>
            <a:endParaRPr lang="en-US" dirty="0" smtClean="0"/>
          </a:p>
          <a:p>
            <a:pPr lvl="1"/>
            <a:r>
              <a:rPr lang="en-US" dirty="0" smtClean="0"/>
              <a:t>Specifies the desired maximum delay for paths in the current design.</a:t>
            </a:r>
          </a:p>
          <a:p>
            <a:r>
              <a:rPr lang="en-US" sz="1800" dirty="0" err="1" smtClean="0">
                <a:solidFill>
                  <a:prstClr val="black"/>
                </a:solidFill>
              </a:rPr>
              <a:t>dc_shell</a:t>
            </a:r>
            <a:r>
              <a:rPr lang="en-US" sz="1800" dirty="0" smtClean="0">
                <a:solidFill>
                  <a:prstClr val="black"/>
                </a:solidFill>
              </a:rPr>
              <a:t>&gt;</a:t>
            </a:r>
            <a:r>
              <a:rPr lang="en-US" sz="1800" dirty="0" smtClean="0"/>
              <a:t> </a:t>
            </a:r>
            <a:r>
              <a:rPr lang="en-US" sz="1800" dirty="0" err="1" smtClean="0">
                <a:solidFill>
                  <a:schemeClr val="accent2"/>
                </a:solidFill>
              </a:rPr>
              <a:t>set_max_delay</a:t>
            </a:r>
            <a:r>
              <a:rPr lang="en-US" sz="1800" dirty="0" smtClean="0">
                <a:solidFill>
                  <a:schemeClr val="accent2"/>
                </a:solidFill>
              </a:rPr>
              <a:t> 15.0 -from {ff1a ff1b} -through {u1} -to {ff2e}</a:t>
            </a:r>
          </a:p>
          <a:p>
            <a:r>
              <a:rPr lang="en-US" sz="2000" dirty="0" err="1" smtClean="0">
                <a:solidFill>
                  <a:prstClr val="black"/>
                </a:solidFill>
              </a:rPr>
              <a:t>dc_shell</a:t>
            </a:r>
            <a:r>
              <a:rPr lang="en-US" sz="2000" dirty="0" smtClean="0">
                <a:solidFill>
                  <a:prstClr val="black"/>
                </a:solidFill>
              </a:rPr>
              <a:t>&gt; </a:t>
            </a:r>
            <a:r>
              <a:rPr lang="en-US" sz="2000" dirty="0" err="1" smtClean="0">
                <a:solidFill>
                  <a:schemeClr val="accent2"/>
                </a:solidFill>
              </a:rPr>
              <a:t>set_max_delay</a:t>
            </a:r>
            <a:r>
              <a:rPr lang="en-US" sz="2000" dirty="0" smtClean="0">
                <a:solidFill>
                  <a:schemeClr val="accent2"/>
                </a:solidFill>
              </a:rPr>
              <a:t> 8.0 -from {ff1/CP} -</a:t>
            </a:r>
            <a:r>
              <a:rPr lang="en-US" sz="2000" dirty="0" err="1" smtClean="0">
                <a:solidFill>
                  <a:schemeClr val="accent2"/>
                </a:solidFill>
              </a:rPr>
              <a:t>rise_through</a:t>
            </a:r>
            <a:r>
              <a:rPr lang="en-US" sz="2000" dirty="0" smtClean="0">
                <a:solidFill>
                  <a:schemeClr val="accent2"/>
                </a:solidFill>
              </a:rPr>
              <a:t> {U1/Z U2/Z} - </a:t>
            </a:r>
            <a:r>
              <a:rPr lang="en-US" sz="2000" dirty="0" err="1" smtClean="0">
                <a:solidFill>
                  <a:schemeClr val="accent2"/>
                </a:solidFill>
              </a:rPr>
              <a:t>fall_through</a:t>
            </a:r>
            <a:r>
              <a:rPr lang="en-US" sz="2000" dirty="0" smtClean="0">
                <a:solidFill>
                  <a:schemeClr val="accent2"/>
                </a:solidFill>
              </a:rPr>
              <a:t> {U3/Z U4/C} -to {ff2/D}</a:t>
            </a:r>
            <a:endParaRPr lang="en-US" dirty="0" smtClean="0">
              <a:solidFill>
                <a:schemeClr val="accent2"/>
              </a:solidFill>
            </a:endParaRPr>
          </a:p>
          <a:p>
            <a:endParaRPr lang="en-US" dirty="0" smtClean="0"/>
          </a:p>
          <a:p>
            <a:r>
              <a:rPr lang="en-US" dirty="0" err="1" smtClean="0"/>
              <a:t>set_min_delay</a:t>
            </a:r>
            <a:endParaRPr lang="en-US" dirty="0" smtClean="0"/>
          </a:p>
          <a:p>
            <a:pPr lvl="1"/>
            <a:r>
              <a:rPr lang="en-US" dirty="0" smtClean="0"/>
              <a:t>sets the minimum delay target for paths in the current design</a:t>
            </a:r>
          </a:p>
          <a:p>
            <a:r>
              <a:rPr lang="en-US" sz="2100" dirty="0" err="1" smtClean="0">
                <a:solidFill>
                  <a:prstClr val="black"/>
                </a:solidFill>
              </a:rPr>
              <a:t>dc_shell</a:t>
            </a:r>
            <a:r>
              <a:rPr lang="en-US" sz="2100" dirty="0" smtClean="0">
                <a:solidFill>
                  <a:prstClr val="black"/>
                </a:solidFill>
              </a:rPr>
              <a:t>&gt;</a:t>
            </a:r>
            <a:r>
              <a:rPr lang="en-US" sz="2100" b="1" dirty="0" smtClean="0">
                <a:solidFill>
                  <a:schemeClr val="accent2"/>
                </a:solidFill>
              </a:rPr>
              <a:t> </a:t>
            </a:r>
            <a:r>
              <a:rPr lang="en-US" sz="2100" b="1" dirty="0" err="1" smtClean="0">
                <a:solidFill>
                  <a:schemeClr val="accent2"/>
                </a:solidFill>
              </a:rPr>
              <a:t>set_min_delay</a:t>
            </a:r>
            <a:r>
              <a:rPr lang="en-US" sz="2100" b="1" dirty="0" smtClean="0">
                <a:solidFill>
                  <a:schemeClr val="accent2"/>
                </a:solidFill>
              </a:rPr>
              <a:t> 3.0 -from ff1/CP -</a:t>
            </a:r>
            <a:r>
              <a:rPr lang="en-US" sz="2100" b="1" dirty="0" err="1" smtClean="0">
                <a:solidFill>
                  <a:schemeClr val="accent2"/>
                </a:solidFill>
              </a:rPr>
              <a:t>rise_through</a:t>
            </a:r>
            <a:r>
              <a:rPr lang="en-US" sz="2100" b="1" dirty="0" smtClean="0">
                <a:solidFill>
                  <a:schemeClr val="accent2"/>
                </a:solidFill>
              </a:rPr>
              <a:t> {U1/Z U2/Z} -</a:t>
            </a:r>
            <a:r>
              <a:rPr lang="en-US" sz="2100" b="1" dirty="0" err="1" smtClean="0">
                <a:solidFill>
                  <a:schemeClr val="accent2"/>
                </a:solidFill>
              </a:rPr>
              <a:t>fall_through</a:t>
            </a:r>
            <a:r>
              <a:rPr lang="en-US" sz="2100" b="1" dirty="0" smtClean="0">
                <a:solidFill>
                  <a:schemeClr val="accent2"/>
                </a:solidFill>
              </a:rPr>
              <a:t> {U3/Z U4/C} -to ff2/D</a:t>
            </a:r>
            <a:endParaRPr lang="en-US" sz="2100" b="1" dirty="0">
              <a:solidFill>
                <a:schemeClr val="accent2"/>
              </a:solidFill>
            </a:endParaRPr>
          </a:p>
        </p:txBody>
      </p:sp>
      <p:sp>
        <p:nvSpPr>
          <p:cNvPr id="4" name="Slide Number Placeholder 3"/>
          <p:cNvSpPr>
            <a:spLocks noGrp="1"/>
          </p:cNvSpPr>
          <p:nvPr>
            <p:ph type="sldNum" sz="quarter" idx="12"/>
          </p:nvPr>
        </p:nvSpPr>
        <p:spPr/>
        <p:txBody>
          <a:bodyPr/>
          <a:lstStyle/>
          <a:p>
            <a:fld id="{77CCBF01-E273-4FE3-99A7-149771BDE1D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constraints, different circuits</a:t>
            </a:r>
            <a:endParaRPr lang="en-US" dirty="0"/>
          </a:p>
        </p:txBody>
      </p:sp>
      <p:pic>
        <p:nvPicPr>
          <p:cNvPr id="22530" name="Picture 2"/>
          <p:cNvPicPr>
            <a:picLocks noGrp="1" noChangeAspect="1" noChangeArrowheads="1"/>
          </p:cNvPicPr>
          <p:nvPr>
            <p:ph sz="quarter" idx="1"/>
          </p:nvPr>
        </p:nvPicPr>
        <p:blipFill>
          <a:blip r:embed="rId2"/>
          <a:srcRect/>
          <a:stretch>
            <a:fillRect/>
          </a:stretch>
        </p:blipFill>
        <p:spPr bwMode="auto">
          <a:xfrm>
            <a:off x="1290637" y="1471612"/>
            <a:ext cx="7019925" cy="45243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7CCBF01-E273-4FE3-99A7-149771BDE1D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Don’t trust the synthesizer too much</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23</a:t>
            </a:fld>
            <a:endParaRPr lang="en-US"/>
          </a:p>
        </p:txBody>
      </p:sp>
      <p:pic>
        <p:nvPicPr>
          <p:cNvPr id="26626" name="Picture 2"/>
          <p:cNvPicPr>
            <a:picLocks noGrp="1" noChangeAspect="1" noChangeArrowheads="1"/>
          </p:cNvPicPr>
          <p:nvPr>
            <p:ph sz="quarter" idx="1"/>
          </p:nvPr>
        </p:nvPicPr>
        <p:blipFill>
          <a:blip r:embed="rId2"/>
          <a:srcRect/>
          <a:stretch>
            <a:fillRect/>
          </a:stretch>
        </p:blipFill>
        <p:spPr bwMode="auto">
          <a:xfrm>
            <a:off x="1671637" y="1566862"/>
            <a:ext cx="6257925" cy="433387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Don’t trust the synthesizer too much</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24</a:t>
            </a:fld>
            <a:endParaRPr lang="en-US"/>
          </a:p>
        </p:txBody>
      </p:sp>
      <p:pic>
        <p:nvPicPr>
          <p:cNvPr id="7" name="Picture 3"/>
          <p:cNvPicPr>
            <a:picLocks noGrp="1" noChangeAspect="1" noChangeArrowheads="1"/>
          </p:cNvPicPr>
          <p:nvPr>
            <p:ph sz="quarter" idx="1"/>
          </p:nvPr>
        </p:nvPicPr>
        <p:blipFill>
          <a:blip r:embed="rId2"/>
          <a:srcRect/>
          <a:stretch>
            <a:fillRect/>
          </a:stretch>
        </p:blipFill>
        <p:spPr bwMode="auto">
          <a:xfrm>
            <a:off x="1671637" y="1752600"/>
            <a:ext cx="6257925" cy="412432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Don’t trust the synthesizer too much</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25</a:t>
            </a:fld>
            <a:endParaRPr lang="en-US"/>
          </a:p>
        </p:txBody>
      </p:sp>
      <p:pic>
        <p:nvPicPr>
          <p:cNvPr id="24578" name="Picture 2"/>
          <p:cNvPicPr>
            <a:picLocks noGrp="1" noChangeAspect="1" noChangeArrowheads="1"/>
          </p:cNvPicPr>
          <p:nvPr>
            <p:ph sz="quarter" idx="1"/>
          </p:nvPr>
        </p:nvPicPr>
        <p:blipFill>
          <a:blip r:embed="rId2"/>
          <a:srcRect/>
          <a:stretch>
            <a:fillRect/>
          </a:stretch>
        </p:blipFill>
        <p:spPr bwMode="auto">
          <a:xfrm>
            <a:off x="1704975" y="1666875"/>
            <a:ext cx="6219825" cy="420052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Don’t trust the synthesizer too much</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26</a:t>
            </a:fld>
            <a:endParaRPr lang="en-US"/>
          </a:p>
        </p:txBody>
      </p:sp>
      <p:pic>
        <p:nvPicPr>
          <p:cNvPr id="25602" name="Picture 2"/>
          <p:cNvPicPr>
            <a:picLocks noGrp="1" noChangeAspect="1" noChangeArrowheads="1"/>
          </p:cNvPicPr>
          <p:nvPr>
            <p:ph sz="quarter" idx="1"/>
          </p:nvPr>
        </p:nvPicPr>
        <p:blipFill>
          <a:blip r:embed="rId2"/>
          <a:srcRect/>
          <a:stretch>
            <a:fillRect/>
          </a:stretch>
        </p:blipFill>
        <p:spPr bwMode="auto">
          <a:xfrm>
            <a:off x="1600200" y="1685925"/>
            <a:ext cx="6353175" cy="425767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Exceptions</a:t>
            </a:r>
            <a:endParaRPr lang="en-US" dirty="0"/>
          </a:p>
        </p:txBody>
      </p:sp>
      <p:sp>
        <p:nvSpPr>
          <p:cNvPr id="3" name="Content Placeholder 2"/>
          <p:cNvSpPr>
            <a:spLocks noGrp="1"/>
          </p:cNvSpPr>
          <p:nvPr>
            <p:ph sz="quarter" idx="1"/>
          </p:nvPr>
        </p:nvSpPr>
        <p:spPr/>
        <p:txBody>
          <a:bodyPr>
            <a:normAutofit fontScale="92500"/>
          </a:bodyPr>
          <a:lstStyle/>
          <a:p>
            <a:r>
              <a:rPr lang="en-US" dirty="0" smtClean="0"/>
              <a:t>Static timing analysis assumes all data transfer within one clock cycle.</a:t>
            </a:r>
          </a:p>
          <a:p>
            <a:r>
              <a:rPr lang="en-US" dirty="0" smtClean="0"/>
              <a:t>By default, all timing paths are measured using the same rule.</a:t>
            </a:r>
          </a:p>
          <a:p>
            <a:r>
              <a:rPr lang="en-US" dirty="0" smtClean="0"/>
              <a:t>Any exception to the above are referred to as timing exception. The following are commands to set timing exceptions:</a:t>
            </a:r>
          </a:p>
          <a:p>
            <a:pPr lvl="1"/>
            <a:r>
              <a:rPr lang="en-US" b="1" dirty="0" err="1" smtClean="0">
                <a:solidFill>
                  <a:schemeClr val="accent2"/>
                </a:solidFill>
              </a:rPr>
              <a:t>set_false_path</a:t>
            </a:r>
            <a:endParaRPr lang="en-US" b="1" dirty="0" smtClean="0">
              <a:solidFill>
                <a:schemeClr val="accent2"/>
              </a:solidFill>
            </a:endParaRPr>
          </a:p>
          <a:p>
            <a:pPr lvl="1"/>
            <a:r>
              <a:rPr lang="en-US" b="1" dirty="0" err="1" smtClean="0">
                <a:solidFill>
                  <a:schemeClr val="accent2"/>
                </a:solidFill>
              </a:rPr>
              <a:t>set_multicycle_path</a:t>
            </a:r>
            <a:endParaRPr lang="en-US" b="1" dirty="0" smtClean="0">
              <a:solidFill>
                <a:schemeClr val="accent2"/>
              </a:solidFill>
            </a:endParaRPr>
          </a:p>
          <a:p>
            <a:pPr lvl="1"/>
            <a:r>
              <a:rPr lang="en-US" b="1" dirty="0" err="1" smtClean="0">
                <a:solidFill>
                  <a:schemeClr val="accent2"/>
                </a:solidFill>
              </a:rPr>
              <a:t>set_max_delay</a:t>
            </a:r>
            <a:endParaRPr lang="en-US" b="1" dirty="0" smtClean="0">
              <a:solidFill>
                <a:schemeClr val="accent2"/>
              </a:solidFill>
            </a:endParaRPr>
          </a:p>
          <a:p>
            <a:pPr lvl="1"/>
            <a:r>
              <a:rPr lang="en-US" b="1" dirty="0" err="1" smtClean="0">
                <a:solidFill>
                  <a:schemeClr val="accent2"/>
                </a:solidFill>
              </a:rPr>
              <a:t>set_min_delay</a:t>
            </a:r>
            <a:endParaRPr lang="en-US" b="1" dirty="0" smtClean="0">
              <a:solidFill>
                <a:schemeClr val="accent2"/>
              </a:solidFill>
            </a:endParaRPr>
          </a:p>
          <a:p>
            <a:r>
              <a:rPr lang="en-US" dirty="0" smtClean="0"/>
              <a:t>Timing exceptions are identified by designers only. It is not possible to identify timing exceptions automatically using tools.</a:t>
            </a:r>
          </a:p>
          <a:p>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a:t>
            </a:r>
            <a:endParaRPr lang="en-US" dirty="0"/>
          </a:p>
        </p:txBody>
      </p:sp>
      <p:sp>
        <p:nvSpPr>
          <p:cNvPr id="3" name="Content Placeholder 2"/>
          <p:cNvSpPr>
            <a:spLocks noGrp="1"/>
          </p:cNvSpPr>
          <p:nvPr>
            <p:ph sz="quarter" idx="1"/>
          </p:nvPr>
        </p:nvSpPr>
        <p:spPr/>
        <p:txBody>
          <a:bodyPr/>
          <a:lstStyle/>
          <a:p>
            <a:r>
              <a:rPr lang="en-US" dirty="0" err="1" smtClean="0"/>
              <a:t>Create_clock</a:t>
            </a:r>
            <a:endParaRPr lang="en-US" dirty="0" smtClean="0"/>
          </a:p>
          <a:p>
            <a:r>
              <a:rPr lang="en-US" dirty="0" err="1" smtClean="0"/>
              <a:t>Set_clock_skew</a:t>
            </a:r>
            <a:endParaRPr lang="en-US" dirty="0" smtClean="0"/>
          </a:p>
          <a:p>
            <a:r>
              <a:rPr lang="en-US" dirty="0" err="1" smtClean="0"/>
              <a:t>Set_clock_uncertainty</a:t>
            </a:r>
            <a:endParaRPr lang="en-US" dirty="0" smtClean="0"/>
          </a:p>
          <a:p>
            <a:r>
              <a:rPr lang="en-US" dirty="0" err="1" smtClean="0"/>
              <a:t>Set_clock_transition</a:t>
            </a:r>
            <a:endParaRPr lang="en-US" dirty="0"/>
          </a:p>
        </p:txBody>
      </p:sp>
      <p:pic>
        <p:nvPicPr>
          <p:cNvPr id="23555" name="Picture 3"/>
          <p:cNvPicPr>
            <a:picLocks noChangeAspect="1" noChangeArrowheads="1"/>
          </p:cNvPicPr>
          <p:nvPr/>
        </p:nvPicPr>
        <p:blipFill>
          <a:blip r:embed="rId2"/>
          <a:srcRect/>
          <a:stretch>
            <a:fillRect/>
          </a:stretch>
        </p:blipFill>
        <p:spPr bwMode="auto">
          <a:xfrm>
            <a:off x="4876800" y="3352800"/>
            <a:ext cx="3886200" cy="21621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7CCBF01-E273-4FE3-99A7-149771BDE1D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Budget</a:t>
            </a:r>
            <a:endParaRPr lang="en-US" dirty="0"/>
          </a:p>
        </p:txBody>
      </p:sp>
      <p:sp>
        <p:nvSpPr>
          <p:cNvPr id="3" name="Content Placeholder 2"/>
          <p:cNvSpPr>
            <a:spLocks noGrp="1"/>
          </p:cNvSpPr>
          <p:nvPr>
            <p:ph sz="quarter" idx="1"/>
          </p:nvPr>
        </p:nvSpPr>
        <p:spPr/>
        <p:txBody>
          <a:bodyPr/>
          <a:lstStyle/>
          <a:p>
            <a:r>
              <a:rPr lang="en-US" dirty="0" smtClean="0"/>
              <a:t>You’re not alone in the design!</a:t>
            </a:r>
          </a:p>
          <a:p>
            <a:r>
              <a:rPr lang="en-US" dirty="0" smtClean="0"/>
              <a:t>For a 100 MHz Clock, block N used 40% of clock period.</a:t>
            </a:r>
          </a:p>
          <a:p>
            <a:r>
              <a:rPr lang="en-US" dirty="0" smtClean="0"/>
              <a:t>Better to budget conservatively than to compile with paths unconstrained.</a:t>
            </a:r>
          </a:p>
          <a:p>
            <a:pPr>
              <a:buNone/>
            </a:pPr>
            <a:endParaRPr lang="en-US" dirty="0"/>
          </a:p>
        </p:txBody>
      </p:sp>
      <p:pic>
        <p:nvPicPr>
          <p:cNvPr id="24579" name="Picture 3"/>
          <p:cNvPicPr>
            <a:picLocks noChangeAspect="1" noChangeArrowheads="1"/>
          </p:cNvPicPr>
          <p:nvPr/>
        </p:nvPicPr>
        <p:blipFill>
          <a:blip r:embed="rId3"/>
          <a:srcRect/>
          <a:stretch>
            <a:fillRect/>
          </a:stretch>
        </p:blipFill>
        <p:spPr bwMode="auto">
          <a:xfrm>
            <a:off x="1676400" y="4724400"/>
            <a:ext cx="6086475" cy="127635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7CCBF01-E273-4FE3-99A7-149771BDE1D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before we begin</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3</a:t>
            </a:fld>
            <a:endParaRPr lang="en-US"/>
          </a:p>
        </p:txBody>
      </p:sp>
      <p:sp>
        <p:nvSpPr>
          <p:cNvPr id="4" name="Content Placeholder 3"/>
          <p:cNvSpPr>
            <a:spLocks noGrp="1"/>
          </p:cNvSpPr>
          <p:nvPr>
            <p:ph sz="quarter" idx="1"/>
          </p:nvPr>
        </p:nvSpPr>
        <p:spPr/>
        <p:txBody>
          <a:bodyPr/>
          <a:lstStyle/>
          <a:p>
            <a:r>
              <a:rPr lang="en-US" dirty="0" smtClean="0"/>
              <a:t>Part of these slides are extracted from the following copyrighted materials:</a:t>
            </a:r>
          </a:p>
          <a:p>
            <a:pPr lvl="1"/>
            <a:r>
              <a:rPr lang="en-US" dirty="0" smtClean="0"/>
              <a:t>Synopsys </a:t>
            </a:r>
            <a:r>
              <a:rPr lang="en-US" dirty="0" err="1" smtClean="0"/>
              <a:t>DesignCompiler</a:t>
            </a:r>
            <a:r>
              <a:rPr lang="en-US" dirty="0" smtClean="0"/>
              <a:t>, </a:t>
            </a:r>
            <a:r>
              <a:rPr lang="en-US" dirty="0" err="1" smtClean="0"/>
              <a:t>PowerCompiler</a:t>
            </a:r>
            <a:r>
              <a:rPr lang="en-US" dirty="0" smtClean="0"/>
              <a:t> &amp; </a:t>
            </a:r>
            <a:r>
              <a:rPr lang="en-US" dirty="0" err="1" smtClean="0"/>
              <a:t>PrimePower</a:t>
            </a:r>
            <a:r>
              <a:rPr lang="en-US" dirty="0" smtClean="0"/>
              <a:t> Reference Manual &amp; User guide</a:t>
            </a:r>
          </a:p>
          <a:p>
            <a:pPr lvl="1"/>
            <a:r>
              <a:rPr lang="en-US" dirty="0" smtClean="0"/>
              <a:t>ASIC Design Flow Slides, prepared by Frank </a:t>
            </a:r>
            <a:r>
              <a:rPr lang="en-US" dirty="0" err="1" smtClean="0"/>
              <a:t>Gurkayanak</a:t>
            </a:r>
            <a:endParaRPr lang="en-US" dirty="0" smtClean="0"/>
          </a:p>
          <a:p>
            <a:pPr lvl="2"/>
            <a:r>
              <a:rPr lang="en-US" dirty="0" smtClean="0"/>
              <a:t>From Integrated </a:t>
            </a:r>
            <a:r>
              <a:rPr lang="en-US" dirty="0" smtClean="0"/>
              <a:t>Systems </a:t>
            </a:r>
            <a:r>
              <a:rPr lang="en-US" dirty="0" err="1" smtClean="0"/>
              <a:t>Labratoary</a:t>
            </a:r>
            <a:r>
              <a:rPr lang="en-US" dirty="0" smtClean="0"/>
              <a:t>, EPFL</a:t>
            </a:r>
          </a:p>
          <a:p>
            <a:pPr lvl="1"/>
            <a:r>
              <a:rPr lang="en-US" dirty="0" smtClean="0"/>
              <a:t>Cadence </a:t>
            </a:r>
            <a:r>
              <a:rPr lang="en-US" dirty="0" err="1" smtClean="0"/>
              <a:t>SoC</a:t>
            </a:r>
            <a:r>
              <a:rPr lang="en-US" dirty="0" smtClean="0"/>
              <a:t> Encounter Synthesis Place-and-route flow guide</a:t>
            </a:r>
          </a:p>
          <a:p>
            <a:pPr lvl="1"/>
            <a:r>
              <a:rPr lang="en-US" dirty="0" smtClean="0"/>
              <a:t>Synopsys HSIM reference manual.</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Gated Clock</a:t>
            </a:r>
            <a:endParaRPr lang="en-US" dirty="0"/>
          </a:p>
        </p:txBody>
      </p:sp>
      <p:sp>
        <p:nvSpPr>
          <p:cNvPr id="3" name="Content Placeholder 2"/>
          <p:cNvSpPr>
            <a:spLocks noGrp="1"/>
          </p:cNvSpPr>
          <p:nvPr>
            <p:ph sz="quarter" idx="1"/>
          </p:nvPr>
        </p:nvSpPr>
        <p:spPr/>
        <p:txBody>
          <a:bodyPr>
            <a:normAutofit/>
          </a:bodyPr>
          <a:lstStyle/>
          <a:p>
            <a:r>
              <a:rPr lang="en-US" dirty="0" smtClean="0"/>
              <a:t>Gated clocks can be specified at the root of the clock port.</a:t>
            </a:r>
          </a:p>
          <a:p>
            <a:r>
              <a:rPr lang="en-US" dirty="0" smtClean="0"/>
              <a:t>By default, design compiler will assume ideal clock and take the gating logic as </a:t>
            </a:r>
            <a:r>
              <a:rPr lang="en-US" b="1" dirty="0" smtClean="0">
                <a:solidFill>
                  <a:schemeClr val="accent2"/>
                </a:solidFill>
              </a:rPr>
              <a:t>zero</a:t>
            </a:r>
            <a:r>
              <a:rPr lang="en-US" dirty="0" smtClean="0"/>
              <a:t> delay elements.</a:t>
            </a:r>
          </a:p>
          <a:p>
            <a:r>
              <a:rPr lang="en-US" dirty="0" smtClean="0"/>
              <a:t>Derived clocks must be specified at the outputs of sequential elements:</a:t>
            </a:r>
            <a:br>
              <a:rPr lang="en-US" dirty="0" smtClean="0"/>
            </a:br>
            <a:r>
              <a:rPr lang="en-US" dirty="0" smtClean="0"/>
              <a:t/>
            </a:r>
            <a:br>
              <a:rPr lang="en-US" dirty="0" smtClean="0"/>
            </a:br>
            <a:r>
              <a:rPr lang="en-US" dirty="0" err="1" smtClean="0"/>
              <a:t>dc_shell</a:t>
            </a:r>
            <a:r>
              <a:rPr lang="en-US" dirty="0" smtClean="0"/>
              <a:t>&gt; </a:t>
            </a:r>
            <a:r>
              <a:rPr lang="en-US" sz="2800" b="1" dirty="0" err="1" smtClean="0">
                <a:solidFill>
                  <a:schemeClr val="accent2"/>
                </a:solidFill>
              </a:rPr>
              <a:t>create_clock</a:t>
            </a:r>
            <a:r>
              <a:rPr lang="en-US" sz="2800" b="1" dirty="0" smtClean="0">
                <a:solidFill>
                  <a:schemeClr val="accent2"/>
                </a:solidFill>
              </a:rPr>
              <a:t> {</a:t>
            </a:r>
            <a:r>
              <a:rPr lang="en-US" sz="2800" b="1" dirty="0" err="1" smtClean="0">
                <a:solidFill>
                  <a:schemeClr val="accent2"/>
                </a:solidFill>
              </a:rPr>
              <a:t>ClkRoot</a:t>
            </a:r>
            <a:r>
              <a:rPr lang="en-US" sz="2800" b="1" dirty="0" smtClean="0">
                <a:solidFill>
                  <a:schemeClr val="accent2"/>
                </a:solidFill>
              </a:rPr>
              <a:t>} –p 8 –name “</a:t>
            </a:r>
            <a:r>
              <a:rPr lang="en-US" sz="2800" b="1" dirty="0" err="1" smtClean="0">
                <a:solidFill>
                  <a:schemeClr val="accent2"/>
                </a:solidFill>
              </a:rPr>
              <a:t>croot</a:t>
            </a:r>
            <a:r>
              <a:rPr lang="en-US" sz="2800" b="1" dirty="0" smtClean="0">
                <a:solidFill>
                  <a:schemeClr val="accent2"/>
                </a:solidFill>
              </a:rPr>
              <a:t>”</a:t>
            </a:r>
            <a:r>
              <a:rPr lang="en-US" b="1" dirty="0" smtClean="0">
                <a:solidFill>
                  <a:schemeClr val="accent2"/>
                </a:solidFill>
              </a:rPr>
              <a:t/>
            </a:r>
            <a:br>
              <a:rPr lang="en-US" b="1" dirty="0" smtClean="0">
                <a:solidFill>
                  <a:schemeClr val="accent2"/>
                </a:solidFill>
              </a:rPr>
            </a:br>
            <a:r>
              <a:rPr lang="en-US" dirty="0" err="1" smtClean="0"/>
              <a:t>dc_shell</a:t>
            </a:r>
            <a:r>
              <a:rPr lang="en-US" dirty="0" smtClean="0"/>
              <a:t>&gt; </a:t>
            </a:r>
            <a:r>
              <a:rPr lang="en-US" sz="2800" b="1" dirty="0" err="1" smtClean="0">
                <a:solidFill>
                  <a:schemeClr val="accent2"/>
                </a:solidFill>
              </a:rPr>
              <a:t>create_clock</a:t>
            </a:r>
            <a:r>
              <a:rPr lang="en-US" sz="2800" b="1" dirty="0" smtClean="0">
                <a:solidFill>
                  <a:schemeClr val="accent2"/>
                </a:solidFill>
              </a:rPr>
              <a:t> {</a:t>
            </a:r>
            <a:r>
              <a:rPr lang="en-US" sz="2800" b="1" dirty="0" err="1" smtClean="0">
                <a:solidFill>
                  <a:schemeClr val="accent2"/>
                </a:solidFill>
              </a:rPr>
              <a:t>clkgen</a:t>
            </a:r>
            <a:r>
              <a:rPr lang="en-US" sz="2800" b="1" dirty="0" smtClean="0">
                <a:solidFill>
                  <a:schemeClr val="accent2"/>
                </a:solidFill>
              </a:rPr>
              <a:t>/Q1 </a:t>
            </a:r>
            <a:r>
              <a:rPr lang="en-US" sz="2800" b="1" dirty="0" err="1" smtClean="0">
                <a:solidFill>
                  <a:schemeClr val="accent2"/>
                </a:solidFill>
              </a:rPr>
              <a:t>clkgen</a:t>
            </a:r>
            <a:r>
              <a:rPr lang="en-US" sz="2800" b="1" dirty="0" smtClean="0">
                <a:solidFill>
                  <a:schemeClr val="accent2"/>
                </a:solidFill>
              </a:rPr>
              <a:t>/Q2}-p 16 –name “croot_by_2”</a:t>
            </a:r>
          </a:p>
          <a:p>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a:t>
            </a:r>
            <a:endParaRPr lang="en-US" dirty="0"/>
          </a:p>
        </p:txBody>
      </p:sp>
      <p:sp>
        <p:nvSpPr>
          <p:cNvPr id="3" name="Content Placeholder 2"/>
          <p:cNvSpPr>
            <a:spLocks noGrp="1"/>
          </p:cNvSpPr>
          <p:nvPr>
            <p:ph sz="quarter" idx="1"/>
          </p:nvPr>
        </p:nvSpPr>
        <p:spPr/>
        <p:txBody>
          <a:bodyPr>
            <a:normAutofit/>
          </a:bodyPr>
          <a:lstStyle/>
          <a:p>
            <a:r>
              <a:rPr lang="en-US" dirty="0" smtClean="0"/>
              <a:t>Usually, we have to perform 2 or 3 compile</a:t>
            </a:r>
          </a:p>
          <a:p>
            <a:pPr>
              <a:buNone/>
            </a:pPr>
            <a:r>
              <a:rPr lang="en-US" dirty="0" smtClean="0"/>
              <a:t>	1st compilation</a:t>
            </a:r>
            <a:r>
              <a:rPr lang="en-US" sz="1800" dirty="0" smtClean="0"/>
              <a:t> 		Rough compilation (timing only)</a:t>
            </a:r>
          </a:p>
          <a:p>
            <a:pPr>
              <a:buNone/>
            </a:pPr>
            <a:r>
              <a:rPr lang="en-US" sz="1800" dirty="0" smtClean="0"/>
              <a:t>		 </a:t>
            </a:r>
            <a:r>
              <a:rPr lang="en-US" sz="1800" dirty="0" err="1" smtClean="0"/>
              <a:t>dc_shell</a:t>
            </a:r>
            <a:r>
              <a:rPr lang="en-US" sz="1800" dirty="0" smtClean="0"/>
              <a:t>&gt; </a:t>
            </a:r>
            <a:r>
              <a:rPr lang="en-US" sz="1800" dirty="0" smtClean="0">
                <a:solidFill>
                  <a:schemeClr val="accent2"/>
                </a:solidFill>
              </a:rPr>
              <a:t>compile –</a:t>
            </a:r>
            <a:r>
              <a:rPr lang="en-US" sz="1800" dirty="0" err="1" smtClean="0">
                <a:solidFill>
                  <a:schemeClr val="accent2"/>
                </a:solidFill>
              </a:rPr>
              <a:t>map_effort</a:t>
            </a:r>
            <a:r>
              <a:rPr lang="en-US" sz="1800" dirty="0" smtClean="0">
                <a:solidFill>
                  <a:schemeClr val="accent2"/>
                </a:solidFill>
              </a:rPr>
              <a:t> medium</a:t>
            </a:r>
            <a:endParaRPr lang="en-US" dirty="0" smtClean="0">
              <a:solidFill>
                <a:schemeClr val="accent2"/>
              </a:solidFill>
            </a:endParaRPr>
          </a:p>
          <a:p>
            <a:pPr>
              <a:buNone/>
            </a:pPr>
            <a:r>
              <a:rPr lang="en-US" dirty="0" smtClean="0"/>
              <a:t>	2nd compilation</a:t>
            </a:r>
            <a:r>
              <a:rPr lang="en-US" sz="1800" dirty="0" smtClean="0"/>
              <a:t>		 Refine circuit area and timing</a:t>
            </a:r>
          </a:p>
          <a:p>
            <a:pPr>
              <a:buNone/>
            </a:pPr>
            <a:r>
              <a:rPr lang="en-US" sz="1800" dirty="0" smtClean="0"/>
              <a:t>		 </a:t>
            </a:r>
            <a:r>
              <a:rPr lang="en-US" sz="1800" dirty="0" err="1" smtClean="0"/>
              <a:t>dc_shell</a:t>
            </a:r>
            <a:r>
              <a:rPr lang="en-US" sz="1800" dirty="0" smtClean="0"/>
              <a:t>&gt; add some constraints</a:t>
            </a:r>
          </a:p>
          <a:p>
            <a:pPr>
              <a:buNone/>
            </a:pPr>
            <a:r>
              <a:rPr lang="en-US" sz="1800" dirty="0" smtClean="0"/>
              <a:t>		 </a:t>
            </a:r>
            <a:r>
              <a:rPr lang="en-US" sz="1800" dirty="0" err="1" smtClean="0"/>
              <a:t>dc_shell</a:t>
            </a:r>
            <a:r>
              <a:rPr lang="en-US" sz="1800" dirty="0" smtClean="0"/>
              <a:t>&gt; </a:t>
            </a:r>
            <a:r>
              <a:rPr lang="en-US" sz="1800" dirty="0" err="1" smtClean="0">
                <a:solidFill>
                  <a:schemeClr val="accent2"/>
                </a:solidFill>
              </a:rPr>
              <a:t>set_ultra_optimization</a:t>
            </a:r>
            <a:r>
              <a:rPr lang="en-US" sz="1800" dirty="0" smtClean="0">
                <a:solidFill>
                  <a:schemeClr val="accent2"/>
                </a:solidFill>
              </a:rPr>
              <a:t> true</a:t>
            </a:r>
          </a:p>
          <a:p>
            <a:pPr>
              <a:buNone/>
            </a:pPr>
            <a:r>
              <a:rPr lang="en-US" sz="1800" dirty="0" smtClean="0"/>
              <a:t>		</a:t>
            </a:r>
            <a:r>
              <a:rPr lang="en-US" sz="1800" dirty="0" err="1" smtClean="0"/>
              <a:t>dc_shell</a:t>
            </a:r>
            <a:r>
              <a:rPr lang="en-US" sz="1800" dirty="0" smtClean="0"/>
              <a:t>&gt; </a:t>
            </a:r>
            <a:r>
              <a:rPr lang="en-US" sz="1800" dirty="0" err="1" smtClean="0">
                <a:solidFill>
                  <a:schemeClr val="accent2"/>
                </a:solidFill>
              </a:rPr>
              <a:t>set_ultra_optimization</a:t>
            </a:r>
            <a:r>
              <a:rPr lang="en-US" sz="1800" dirty="0" smtClean="0">
                <a:solidFill>
                  <a:schemeClr val="accent2"/>
                </a:solidFill>
              </a:rPr>
              <a:t> -force</a:t>
            </a:r>
          </a:p>
          <a:p>
            <a:pPr>
              <a:buNone/>
            </a:pPr>
            <a:r>
              <a:rPr lang="en-US" sz="1800" dirty="0" smtClean="0"/>
              <a:t>		 </a:t>
            </a:r>
            <a:r>
              <a:rPr lang="en-US" sz="1800" dirty="0" err="1" smtClean="0"/>
              <a:t>dc_shell</a:t>
            </a:r>
            <a:r>
              <a:rPr lang="en-US" sz="1800" dirty="0" smtClean="0"/>
              <a:t>&gt; </a:t>
            </a:r>
            <a:r>
              <a:rPr lang="en-US" sz="1800" dirty="0" smtClean="0">
                <a:solidFill>
                  <a:schemeClr val="accent2"/>
                </a:solidFill>
              </a:rPr>
              <a:t>compile –</a:t>
            </a:r>
            <a:r>
              <a:rPr lang="en-US" sz="1800" dirty="0" err="1" smtClean="0">
                <a:solidFill>
                  <a:schemeClr val="accent2"/>
                </a:solidFill>
              </a:rPr>
              <a:t>map_effort</a:t>
            </a:r>
            <a:r>
              <a:rPr lang="en-US" sz="1800" dirty="0" smtClean="0">
                <a:solidFill>
                  <a:schemeClr val="accent2"/>
                </a:solidFill>
              </a:rPr>
              <a:t> high –</a:t>
            </a:r>
            <a:r>
              <a:rPr lang="en-US" sz="1800" dirty="0" err="1" smtClean="0">
                <a:solidFill>
                  <a:schemeClr val="accent2"/>
                </a:solidFill>
              </a:rPr>
              <a:t>incremental_map</a:t>
            </a:r>
            <a:endParaRPr lang="en-US" dirty="0" smtClean="0">
              <a:solidFill>
                <a:schemeClr val="accent2"/>
              </a:solidFill>
            </a:endParaRPr>
          </a:p>
          <a:p>
            <a:pPr>
              <a:buNone/>
            </a:pPr>
            <a:r>
              <a:rPr lang="en-US" dirty="0" smtClean="0"/>
              <a:t>	3rd compilation		</a:t>
            </a:r>
            <a:r>
              <a:rPr lang="en-US" sz="1800" dirty="0" smtClean="0"/>
              <a:t>Optimize power</a:t>
            </a:r>
            <a:endParaRPr lang="en-US" dirty="0" smtClean="0"/>
          </a:p>
          <a:p>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Synopsys power compiler</a:t>
            </a:r>
            <a:endParaRPr lang="en-US" dirty="0"/>
          </a:p>
        </p:txBody>
      </p:sp>
      <p:sp>
        <p:nvSpPr>
          <p:cNvPr id="5" name="Text Placeholder 4"/>
          <p:cNvSpPr>
            <a:spLocks noGrp="1"/>
          </p:cNvSpPr>
          <p:nvPr>
            <p:ph type="body" idx="1"/>
          </p:nvPr>
        </p:nvSpPr>
        <p:spPr/>
        <p:txBody>
          <a:bodyPr/>
          <a:lstStyle/>
          <a:p>
            <a:r>
              <a:rPr lang="en-US" dirty="0" smtClean="0"/>
              <a:t>Optimize for Power with</a:t>
            </a:r>
            <a:endParaRPr lang="en-US" dirty="0"/>
          </a:p>
        </p:txBody>
      </p:sp>
      <p:sp>
        <p:nvSpPr>
          <p:cNvPr id="6" name="Slide Number Placeholder 5"/>
          <p:cNvSpPr>
            <a:spLocks noGrp="1"/>
          </p:cNvSpPr>
          <p:nvPr>
            <p:ph type="sldNum" sz="quarter" idx="12"/>
          </p:nvPr>
        </p:nvSpPr>
        <p:spPr/>
        <p:txBody>
          <a:bodyPr/>
          <a:lstStyle/>
          <a:p>
            <a:fld id="{77CCBF01-E273-4FE3-99A7-149771BDE1D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Compiler</a:t>
            </a:r>
            <a:endParaRPr lang="en-US" dirty="0"/>
          </a:p>
        </p:txBody>
      </p:sp>
      <p:sp>
        <p:nvSpPr>
          <p:cNvPr id="3" name="Content Placeholder 2"/>
          <p:cNvSpPr>
            <a:spLocks noGrp="1"/>
          </p:cNvSpPr>
          <p:nvPr>
            <p:ph sz="quarter" idx="1"/>
          </p:nvPr>
        </p:nvSpPr>
        <p:spPr/>
        <p:txBody>
          <a:bodyPr/>
          <a:lstStyle/>
          <a:p>
            <a:r>
              <a:rPr lang="en-US" dirty="0" smtClean="0"/>
              <a:t>Power Compiler always works within the Design Compiler shell and is transparent to Design Compiler users.</a:t>
            </a:r>
          </a:p>
          <a:p>
            <a:r>
              <a:rPr lang="en-US" dirty="0" smtClean="0"/>
              <a:t>Synopsys Power Optimizations “tricks” </a:t>
            </a:r>
          </a:p>
          <a:p>
            <a:pPr lvl="1"/>
            <a:r>
              <a:rPr lang="en-US" dirty="0" smtClean="0"/>
              <a:t>gating clocks of register banks </a:t>
            </a:r>
          </a:p>
          <a:p>
            <a:pPr lvl="1"/>
            <a:r>
              <a:rPr lang="en-US" dirty="0" smtClean="0"/>
              <a:t>operand isolation.</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Components</a:t>
            </a:r>
            <a:endParaRPr lang="en-US" dirty="0"/>
          </a:p>
        </p:txBody>
      </p:sp>
      <p:sp>
        <p:nvSpPr>
          <p:cNvPr id="3" name="Content Placeholder 2"/>
          <p:cNvSpPr>
            <a:spLocks noGrp="1"/>
          </p:cNvSpPr>
          <p:nvPr>
            <p:ph sz="quarter" idx="1"/>
          </p:nvPr>
        </p:nvSpPr>
        <p:spPr/>
        <p:txBody>
          <a:bodyPr/>
          <a:lstStyle/>
          <a:p>
            <a:r>
              <a:rPr lang="en-US" dirty="0" smtClean="0"/>
              <a:t>Leakage</a:t>
            </a:r>
          </a:p>
          <a:p>
            <a:r>
              <a:rPr lang="en-US" dirty="0" smtClean="0"/>
              <a:t>Dynamic</a:t>
            </a:r>
          </a:p>
          <a:p>
            <a:pPr lvl="1"/>
            <a:r>
              <a:rPr lang="en-US" dirty="0" smtClean="0"/>
              <a:t>Switching</a:t>
            </a:r>
          </a:p>
          <a:p>
            <a:pPr lvl="1"/>
            <a:r>
              <a:rPr lang="en-US" dirty="0" smtClean="0"/>
              <a:t>Internal</a:t>
            </a:r>
            <a:endParaRPr lang="en-US" dirty="0"/>
          </a:p>
        </p:txBody>
      </p:sp>
      <p:pic>
        <p:nvPicPr>
          <p:cNvPr id="16387" name="Picture 3"/>
          <p:cNvPicPr>
            <a:picLocks noChangeAspect="1" noChangeArrowheads="1"/>
          </p:cNvPicPr>
          <p:nvPr/>
        </p:nvPicPr>
        <p:blipFill>
          <a:blip r:embed="rId2">
            <a:clrChange>
              <a:clrFrom>
                <a:srgbClr val="BBB6B2"/>
              </a:clrFrom>
              <a:clrTo>
                <a:srgbClr val="BBB6B2">
                  <a:alpha val="0"/>
                </a:srgbClr>
              </a:clrTo>
            </a:clrChange>
            <a:biLevel thresh="50000"/>
          </a:blip>
          <a:srcRect/>
          <a:stretch>
            <a:fillRect/>
          </a:stretch>
        </p:blipFill>
        <p:spPr bwMode="auto">
          <a:xfrm>
            <a:off x="1676400" y="3124200"/>
            <a:ext cx="7225626" cy="3352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7CCBF01-E273-4FE3-99A7-149771BDE1D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Compiler flow</a:t>
            </a:r>
            <a:endParaRPr lang="en-US" dirty="0"/>
          </a:p>
        </p:txBody>
      </p:sp>
      <p:pic>
        <p:nvPicPr>
          <p:cNvPr id="17410" name="Picture 2"/>
          <p:cNvPicPr>
            <a:picLocks noGrp="1" noChangeAspect="1" noChangeArrowheads="1"/>
          </p:cNvPicPr>
          <p:nvPr>
            <p:ph sz="quarter" idx="1"/>
          </p:nvPr>
        </p:nvPicPr>
        <p:blipFill>
          <a:blip r:embed="rId2">
            <a:biLevel thresh="50000"/>
          </a:blip>
          <a:srcRect/>
          <a:stretch>
            <a:fillRect/>
          </a:stretch>
        </p:blipFill>
        <p:spPr bwMode="auto">
          <a:xfrm>
            <a:off x="1447800" y="2145128"/>
            <a:ext cx="6172200" cy="4484272"/>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7CCBF01-E273-4FE3-99A7-149771BDE1D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Switching activity</a:t>
            </a:r>
            <a:endParaRPr lang="en-US" dirty="0"/>
          </a:p>
        </p:txBody>
      </p:sp>
      <p:sp>
        <p:nvSpPr>
          <p:cNvPr id="3" name="Content Placeholder 2"/>
          <p:cNvSpPr>
            <a:spLocks noGrp="1"/>
          </p:cNvSpPr>
          <p:nvPr>
            <p:ph sz="quarter" idx="1"/>
          </p:nvPr>
        </p:nvSpPr>
        <p:spPr/>
        <p:txBody>
          <a:bodyPr>
            <a:normAutofit fontScale="85000" lnSpcReduction="10000"/>
          </a:bodyPr>
          <a:lstStyle/>
          <a:p>
            <a:r>
              <a:rPr lang="en-US" dirty="0" smtClean="0"/>
              <a:t>Back annotation file:</a:t>
            </a:r>
          </a:p>
          <a:p>
            <a:pPr lvl="1"/>
            <a:r>
              <a:rPr lang="en-US" dirty="0" smtClean="0"/>
              <a:t>contains the resultant switching activity of the elements monitored during RTL simulation.</a:t>
            </a:r>
          </a:p>
          <a:p>
            <a:pPr lvl="1"/>
            <a:r>
              <a:rPr lang="en-US" dirty="0" smtClean="0"/>
              <a:t>Annotate the switching activity on some or all design objects </a:t>
            </a:r>
            <a:r>
              <a:rPr lang="en-US" dirty="0" err="1" smtClean="0"/>
              <a:t>byusing</a:t>
            </a:r>
            <a:r>
              <a:rPr lang="en-US" dirty="0" smtClean="0"/>
              <a:t> the </a:t>
            </a:r>
            <a:r>
              <a:rPr lang="en-US" b="1" dirty="0" err="1" smtClean="0">
                <a:solidFill>
                  <a:schemeClr val="tx2">
                    <a:lumMod val="60000"/>
                    <a:lumOff val="40000"/>
                  </a:schemeClr>
                </a:solidFill>
              </a:rPr>
              <a:t>read_saif</a:t>
            </a:r>
            <a:r>
              <a:rPr lang="en-US" b="1" dirty="0" smtClean="0"/>
              <a:t>, </a:t>
            </a:r>
            <a:r>
              <a:rPr lang="en-US" b="1" dirty="0" err="1" smtClean="0">
                <a:solidFill>
                  <a:schemeClr val="tx2">
                    <a:lumMod val="60000"/>
                    <a:lumOff val="40000"/>
                  </a:schemeClr>
                </a:solidFill>
              </a:rPr>
              <a:t>annotate_activity</a:t>
            </a:r>
            <a:r>
              <a:rPr lang="en-US" b="1" dirty="0" err="1" smtClean="0"/>
              <a:t>or</a:t>
            </a:r>
            <a:r>
              <a:rPr lang="en-US" b="1" dirty="0" smtClean="0">
                <a:solidFill>
                  <a:schemeClr val="tx2">
                    <a:lumMod val="60000"/>
                    <a:lumOff val="40000"/>
                  </a:schemeClr>
                </a:solidFill>
              </a:rPr>
              <a:t> </a:t>
            </a:r>
            <a:r>
              <a:rPr lang="en-US" b="1" dirty="0" err="1" smtClean="0">
                <a:solidFill>
                  <a:schemeClr val="tx2">
                    <a:lumMod val="60000"/>
                    <a:lumOff val="40000"/>
                  </a:schemeClr>
                </a:solidFill>
              </a:rPr>
              <a:t>set_switching_activitycommands</a:t>
            </a:r>
            <a:endParaRPr lang="en-US" b="1" dirty="0" smtClean="0">
              <a:solidFill>
                <a:schemeClr val="tx2">
                  <a:lumMod val="60000"/>
                  <a:lumOff val="40000"/>
                </a:schemeClr>
              </a:solidFill>
            </a:endParaRPr>
          </a:p>
          <a:p>
            <a:r>
              <a:rPr lang="en-US" dirty="0" smtClean="0"/>
              <a:t>Forward annotation file:</a:t>
            </a:r>
          </a:p>
          <a:p>
            <a:pPr lvl="1"/>
            <a:r>
              <a:rPr lang="en-US" dirty="0" smtClean="0"/>
              <a:t>Containing directives that determine which design elements to trace during simulation.</a:t>
            </a:r>
          </a:p>
          <a:p>
            <a:pPr lvl="1"/>
            <a:r>
              <a:rPr lang="en-US" dirty="0" smtClean="0"/>
              <a:t>The gate-level forward-annotation file is created by using the </a:t>
            </a:r>
            <a:r>
              <a:rPr lang="en-US" dirty="0" smtClean="0">
                <a:solidFill>
                  <a:schemeClr val="tx2">
                    <a:lumMod val="60000"/>
                    <a:lumOff val="40000"/>
                  </a:schemeClr>
                </a:solidFill>
              </a:rPr>
              <a:t>lib2saif</a:t>
            </a:r>
            <a:r>
              <a:rPr lang="en-US" dirty="0" smtClean="0"/>
              <a:t>command.</a:t>
            </a:r>
          </a:p>
          <a:p>
            <a:pPr lvl="1"/>
            <a:r>
              <a:rPr lang="en-US" dirty="0" smtClean="0"/>
              <a:t>RTL forward annotation file is generated using </a:t>
            </a:r>
            <a:r>
              <a:rPr lang="en-US" b="1" dirty="0" smtClean="0">
                <a:solidFill>
                  <a:schemeClr val="tx2">
                    <a:lumMod val="60000"/>
                    <a:lumOff val="40000"/>
                  </a:schemeClr>
                </a:solidFill>
              </a:rPr>
              <a:t>rtl2saif</a:t>
            </a:r>
            <a:r>
              <a:rPr lang="en-US" dirty="0" smtClean="0"/>
              <a:t> command.</a:t>
            </a:r>
          </a:p>
          <a:p>
            <a:pPr lvl="2"/>
            <a:r>
              <a:rPr lang="en-US" dirty="0" smtClean="0"/>
              <a:t>using information from the GTECH design created by HDL Compiler.</a:t>
            </a:r>
          </a:p>
          <a:p>
            <a:r>
              <a:rPr lang="en-US" dirty="0" smtClean="0"/>
              <a:t>Synopsys HDL Compiler converts the design to a technology-independent format called a GTECH design</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SAIF file</a:t>
            </a:r>
            <a:endParaRPr lang="en-US" dirty="0"/>
          </a:p>
        </p:txBody>
      </p:sp>
      <p:sp>
        <p:nvSpPr>
          <p:cNvPr id="3" name="Content Placeholder 2"/>
          <p:cNvSpPr>
            <a:spLocks noGrp="1"/>
          </p:cNvSpPr>
          <p:nvPr>
            <p:ph sz="quarter" idx="1"/>
          </p:nvPr>
        </p:nvSpPr>
        <p:spPr/>
        <p:txBody>
          <a:bodyPr>
            <a:normAutofit/>
          </a:bodyPr>
          <a:lstStyle/>
          <a:p>
            <a:r>
              <a:rPr lang="en-US" dirty="0" smtClean="0"/>
              <a:t>The forward-and back-annotation files are in Switching Activity Interchange Format (SAIF).</a:t>
            </a:r>
          </a:p>
          <a:p>
            <a:r>
              <a:rPr lang="en-US" dirty="0" smtClean="0"/>
              <a:t>many simulators (including </a:t>
            </a:r>
            <a:r>
              <a:rPr lang="en-US" dirty="0" err="1" smtClean="0"/>
              <a:t>ModelSim</a:t>
            </a:r>
            <a:r>
              <a:rPr lang="en-US" dirty="0" smtClean="0"/>
              <a:t>) support the Value Change Dump (VCD) format.</a:t>
            </a:r>
          </a:p>
          <a:p>
            <a:pPr lvl="1"/>
            <a:r>
              <a:rPr lang="en-US" dirty="0" smtClean="0"/>
              <a:t>Synopsys offers an interface between VCD and SAIF.</a:t>
            </a:r>
          </a:p>
          <a:p>
            <a:pPr lvl="2"/>
            <a:r>
              <a:rPr lang="en-US" b="1" dirty="0" smtClean="0">
                <a:solidFill>
                  <a:schemeClr val="tx2">
                    <a:lumMod val="60000"/>
                    <a:lumOff val="40000"/>
                  </a:schemeClr>
                </a:solidFill>
              </a:rPr>
              <a:t>vcd2saif</a:t>
            </a:r>
            <a:r>
              <a:rPr lang="en-US" b="1" dirty="0" smtClean="0"/>
              <a:t> command</a:t>
            </a:r>
          </a:p>
          <a:p>
            <a:r>
              <a:rPr lang="en-US" b="1" dirty="0" err="1" smtClean="0"/>
              <a:t>ModelSim</a:t>
            </a:r>
            <a:r>
              <a:rPr lang="en-US" b="1" dirty="0" smtClean="0"/>
              <a:t> VCD Command:</a:t>
            </a:r>
          </a:p>
          <a:p>
            <a:pPr lvl="1"/>
            <a:r>
              <a:rPr lang="en-US" b="1" dirty="0" err="1" smtClean="0"/>
              <a:t>vsim</a:t>
            </a:r>
            <a:r>
              <a:rPr lang="en-US" b="1" dirty="0" smtClean="0"/>
              <a:t>&gt; </a:t>
            </a:r>
            <a:r>
              <a:rPr lang="en-US" b="1" dirty="0" err="1" smtClean="0">
                <a:solidFill>
                  <a:schemeClr val="accent2"/>
                </a:solidFill>
              </a:rPr>
              <a:t>vcd</a:t>
            </a:r>
            <a:r>
              <a:rPr lang="en-US" b="1" dirty="0" smtClean="0">
                <a:solidFill>
                  <a:schemeClr val="accent2"/>
                </a:solidFill>
              </a:rPr>
              <a:t> file test.vcd</a:t>
            </a:r>
          </a:p>
          <a:p>
            <a:pPr lvl="1"/>
            <a:r>
              <a:rPr lang="en-US" b="1" dirty="0" err="1" smtClean="0"/>
              <a:t>vsim</a:t>
            </a:r>
            <a:r>
              <a:rPr lang="en-US" b="1" dirty="0" smtClean="0"/>
              <a:t>&gt; </a:t>
            </a:r>
            <a:r>
              <a:rPr lang="en-US" b="1" dirty="0" err="1" smtClean="0">
                <a:solidFill>
                  <a:schemeClr val="accent2"/>
                </a:solidFill>
              </a:rPr>
              <a:t>vcd</a:t>
            </a:r>
            <a:r>
              <a:rPr lang="en-US" b="1" dirty="0" smtClean="0">
                <a:solidFill>
                  <a:schemeClr val="accent2"/>
                </a:solidFill>
              </a:rPr>
              <a:t> add –r testbench/core/*</a:t>
            </a:r>
            <a:endParaRPr lang="en-US" dirty="0">
              <a:solidFill>
                <a:schemeClr val="accent2"/>
              </a:solidFill>
            </a:endParaRPr>
          </a:p>
        </p:txBody>
      </p:sp>
      <p:sp>
        <p:nvSpPr>
          <p:cNvPr id="4" name="Slide Number Placeholder 3"/>
          <p:cNvSpPr>
            <a:spLocks noGrp="1"/>
          </p:cNvSpPr>
          <p:nvPr>
            <p:ph type="sldNum" sz="quarter" idx="12"/>
          </p:nvPr>
        </p:nvSpPr>
        <p:spPr/>
        <p:txBody>
          <a:bodyPr/>
          <a:lstStyle/>
          <a:p>
            <a:fld id="{77CCBF01-E273-4FE3-99A7-149771BDE1D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Generation</a:t>
            </a:r>
            <a:endParaRPr lang="en-US" dirty="0"/>
          </a:p>
        </p:txBody>
      </p:sp>
      <p:sp>
        <p:nvSpPr>
          <p:cNvPr id="3" name="Content Placeholder 2"/>
          <p:cNvSpPr>
            <a:spLocks noGrp="1"/>
          </p:cNvSpPr>
          <p:nvPr>
            <p:ph sz="quarter" idx="1"/>
          </p:nvPr>
        </p:nvSpPr>
        <p:spPr/>
        <p:txBody>
          <a:bodyPr>
            <a:normAutofit/>
          </a:bodyPr>
          <a:lstStyle/>
          <a:p>
            <a:r>
              <a:rPr lang="en-US" dirty="0" smtClean="0"/>
              <a:t>Activity of the synthesis invariant nodes is captured during RTL simulation</a:t>
            </a:r>
          </a:p>
          <a:p>
            <a:pPr lvl="1"/>
            <a:r>
              <a:rPr lang="en-US" dirty="0" smtClean="0"/>
              <a:t>primary inputs, sequential elements, black boxes, three-state devices, and hierarchical ports.</a:t>
            </a:r>
          </a:p>
          <a:p>
            <a:r>
              <a:rPr lang="en-US" dirty="0" smtClean="0"/>
              <a:t>For more Accurate power estimation, dumping activity of all node is required.</a:t>
            </a:r>
          </a:p>
          <a:p>
            <a:r>
              <a:rPr lang="en-US" dirty="0" smtClean="0"/>
              <a:t>Manually annotating activity</a:t>
            </a:r>
          </a:p>
          <a:p>
            <a:r>
              <a:rPr lang="en-US" sz="1800" b="1" dirty="0" err="1" smtClean="0"/>
              <a:t>dc_shell</a:t>
            </a:r>
            <a:r>
              <a:rPr lang="en-US" sz="1800" b="1" dirty="0" smtClean="0"/>
              <a:t>&gt; </a:t>
            </a:r>
            <a:r>
              <a:rPr lang="en-US" sz="1800" b="1" dirty="0" err="1" smtClean="0">
                <a:solidFill>
                  <a:schemeClr val="accent2"/>
                </a:solidFill>
              </a:rPr>
              <a:t>annotate_activity</a:t>
            </a:r>
            <a:r>
              <a:rPr lang="en-US" sz="1800" b="1" dirty="0" smtClean="0">
                <a:solidFill>
                  <a:schemeClr val="accent2"/>
                </a:solidFill>
              </a:rPr>
              <a:t> -</a:t>
            </a:r>
            <a:r>
              <a:rPr lang="en-US" sz="1800" b="1" dirty="0" err="1" smtClean="0">
                <a:solidFill>
                  <a:schemeClr val="accent2"/>
                </a:solidFill>
              </a:rPr>
              <a:t>static_probability</a:t>
            </a:r>
            <a:r>
              <a:rPr lang="en-US" sz="1800" b="1" dirty="0" smtClean="0">
                <a:solidFill>
                  <a:schemeClr val="accent2"/>
                </a:solidFill>
              </a:rPr>
              <a:t> 0.5 -</a:t>
            </a:r>
            <a:r>
              <a:rPr lang="en-US" sz="1800" b="1" dirty="0" err="1" smtClean="0">
                <a:solidFill>
                  <a:schemeClr val="accent2"/>
                </a:solidFill>
              </a:rPr>
              <a:t>toggle_rate</a:t>
            </a:r>
            <a:r>
              <a:rPr lang="en-US" sz="1800" b="1" dirty="0" smtClean="0">
                <a:solidFill>
                  <a:schemeClr val="accent2"/>
                </a:solidFill>
              </a:rPr>
              <a:t> 0.2 -period 20</a:t>
            </a:r>
          </a:p>
          <a:p>
            <a:r>
              <a:rPr lang="en-US" sz="1800" b="1" dirty="0" err="1" smtClean="0"/>
              <a:t>dc_shell</a:t>
            </a:r>
            <a:r>
              <a:rPr lang="en-US" sz="1800" b="1" dirty="0" smtClean="0"/>
              <a:t>&gt; </a:t>
            </a:r>
            <a:r>
              <a:rPr lang="en-US" sz="1800" b="1" dirty="0" err="1" smtClean="0">
                <a:solidFill>
                  <a:schemeClr val="accent2"/>
                </a:solidFill>
              </a:rPr>
              <a:t>annotate_activity</a:t>
            </a:r>
            <a:r>
              <a:rPr lang="en-US" sz="1800" b="1" dirty="0" smtClean="0">
                <a:solidFill>
                  <a:schemeClr val="accent2"/>
                </a:solidFill>
              </a:rPr>
              <a:t> -</a:t>
            </a:r>
            <a:r>
              <a:rPr lang="en-US" sz="1800" b="1" dirty="0" err="1" smtClean="0">
                <a:solidFill>
                  <a:schemeClr val="accent2"/>
                </a:solidFill>
              </a:rPr>
              <a:t>static_probability</a:t>
            </a:r>
            <a:r>
              <a:rPr lang="en-US" sz="1800" b="1" dirty="0" smtClean="0">
                <a:solidFill>
                  <a:schemeClr val="accent2"/>
                </a:solidFill>
              </a:rPr>
              <a:t> 0.5 -</a:t>
            </a:r>
            <a:r>
              <a:rPr lang="en-US" sz="1800" b="1" dirty="0" err="1" smtClean="0">
                <a:solidFill>
                  <a:schemeClr val="accent2"/>
                </a:solidFill>
              </a:rPr>
              <a:t>toggle_rate</a:t>
            </a:r>
            <a:r>
              <a:rPr lang="en-US" sz="1800" b="1" dirty="0" smtClean="0">
                <a:solidFill>
                  <a:schemeClr val="accent2"/>
                </a:solidFill>
              </a:rPr>
              <a:t> 2.0 -period 20 -objects clock</a:t>
            </a:r>
            <a:endParaRPr lang="en-US" sz="1800" dirty="0">
              <a:solidFill>
                <a:schemeClr val="accent2"/>
              </a:solidFill>
            </a:endParaRPr>
          </a:p>
        </p:txBody>
      </p:sp>
      <p:sp>
        <p:nvSpPr>
          <p:cNvPr id="4" name="Slide Number Placeholder 3"/>
          <p:cNvSpPr>
            <a:spLocks noGrp="1"/>
          </p:cNvSpPr>
          <p:nvPr>
            <p:ph type="sldNum" sz="quarter" idx="12"/>
          </p:nvPr>
        </p:nvSpPr>
        <p:spPr/>
        <p:txBody>
          <a:bodyPr/>
          <a:lstStyle/>
          <a:p>
            <a:fld id="{77CCBF01-E273-4FE3-99A7-149771BDE1D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Switching Activity in </a:t>
            </a:r>
            <a:r>
              <a:rPr lang="en-US" dirty="0" err="1" smtClean="0"/>
              <a:t>ModelSim</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We </a:t>
            </a:r>
            <a:r>
              <a:rPr lang="en-US" dirty="0" err="1" smtClean="0"/>
              <a:t>recomments</a:t>
            </a:r>
            <a:r>
              <a:rPr lang="en-US" dirty="0" smtClean="0"/>
              <a:t> USING VCD with </a:t>
            </a:r>
            <a:r>
              <a:rPr lang="en-US" dirty="0" err="1" smtClean="0"/>
              <a:t>ModelSim</a:t>
            </a:r>
            <a:endParaRPr lang="en-US" dirty="0" smtClean="0"/>
          </a:p>
          <a:p>
            <a:pPr lvl="1"/>
            <a:r>
              <a:rPr lang="en-US" b="1" dirty="0" err="1" smtClean="0"/>
              <a:t>vsim</a:t>
            </a:r>
            <a:r>
              <a:rPr lang="en-US" b="1" dirty="0" smtClean="0"/>
              <a:t>&gt; </a:t>
            </a:r>
            <a:r>
              <a:rPr lang="en-US" b="1" dirty="0" err="1" smtClean="0">
                <a:solidFill>
                  <a:schemeClr val="accent2"/>
                </a:solidFill>
              </a:rPr>
              <a:t>vcd</a:t>
            </a:r>
            <a:r>
              <a:rPr lang="en-US" b="1" dirty="0" smtClean="0">
                <a:solidFill>
                  <a:schemeClr val="accent2"/>
                </a:solidFill>
              </a:rPr>
              <a:t> file test.vcd</a:t>
            </a:r>
          </a:p>
          <a:p>
            <a:pPr lvl="1"/>
            <a:r>
              <a:rPr lang="en-US" b="1" dirty="0" err="1" smtClean="0"/>
              <a:t>vsim</a:t>
            </a:r>
            <a:r>
              <a:rPr lang="en-US" b="1" dirty="0" smtClean="0"/>
              <a:t>&gt; </a:t>
            </a:r>
            <a:r>
              <a:rPr lang="en-US" b="1" dirty="0" err="1" smtClean="0">
                <a:solidFill>
                  <a:schemeClr val="accent2"/>
                </a:solidFill>
              </a:rPr>
              <a:t>vcd</a:t>
            </a:r>
            <a:r>
              <a:rPr lang="en-US" b="1" dirty="0" smtClean="0">
                <a:solidFill>
                  <a:schemeClr val="accent2"/>
                </a:solidFill>
              </a:rPr>
              <a:t> add –r testbench/core/*</a:t>
            </a:r>
            <a:endParaRPr lang="en-US" dirty="0" smtClean="0"/>
          </a:p>
          <a:p>
            <a:r>
              <a:rPr lang="en-US" dirty="0" smtClean="0"/>
              <a:t>However, it’s possible to generate SAIF file in </a:t>
            </a:r>
            <a:r>
              <a:rPr lang="en-US" dirty="0" err="1" smtClean="0"/>
              <a:t>modelsim</a:t>
            </a:r>
            <a:endParaRPr lang="en-US" dirty="0" smtClean="0"/>
          </a:p>
          <a:p>
            <a:pPr>
              <a:buNone/>
            </a:pPr>
            <a:r>
              <a:rPr lang="en-US" dirty="0" smtClean="0"/>
              <a:t>	</a:t>
            </a:r>
            <a:r>
              <a:rPr lang="en-US" dirty="0" err="1" smtClean="0">
                <a:solidFill>
                  <a:schemeClr val="accent2"/>
                </a:solidFill>
              </a:rPr>
              <a:t>vsim</a:t>
            </a:r>
            <a:r>
              <a:rPr lang="en-US" dirty="0" smtClean="0">
                <a:solidFill>
                  <a:schemeClr val="accent2"/>
                </a:solidFill>
              </a:rPr>
              <a:t> –foreign “</a:t>
            </a:r>
            <a:r>
              <a:rPr lang="en-US" dirty="0" err="1" smtClean="0">
                <a:solidFill>
                  <a:schemeClr val="accent2"/>
                </a:solidFill>
              </a:rPr>
              <a:t>dpfli_init</a:t>
            </a:r>
            <a:r>
              <a:rPr lang="en-US" dirty="0" smtClean="0">
                <a:solidFill>
                  <a:schemeClr val="accent2"/>
                </a:solidFill>
              </a:rPr>
              <a:t> </a:t>
            </a:r>
            <a:r>
              <a:rPr lang="en-US" dirty="0" err="1" smtClean="0">
                <a:solidFill>
                  <a:schemeClr val="accent2"/>
                </a:solidFill>
              </a:rPr>
              <a:t>dpfli.so</a:t>
            </a:r>
            <a:r>
              <a:rPr lang="en-US" dirty="0" smtClean="0">
                <a:solidFill>
                  <a:schemeClr val="accent2"/>
                </a:solidFill>
              </a:rPr>
              <a:t>” test  (or Use PLI )</a:t>
            </a:r>
          </a:p>
          <a:p>
            <a:pPr>
              <a:buNone/>
            </a:pPr>
            <a:r>
              <a:rPr lang="en-US" dirty="0" smtClean="0">
                <a:solidFill>
                  <a:schemeClr val="accent2"/>
                </a:solidFill>
              </a:rPr>
              <a:t>	</a:t>
            </a:r>
            <a:r>
              <a:rPr lang="en-US" dirty="0" err="1" smtClean="0">
                <a:solidFill>
                  <a:schemeClr val="accent2"/>
                </a:solidFill>
              </a:rPr>
              <a:t>Read_rtl_saif</a:t>
            </a:r>
            <a:r>
              <a:rPr lang="en-US" dirty="0" smtClean="0">
                <a:solidFill>
                  <a:schemeClr val="accent2"/>
                </a:solidFill>
              </a:rPr>
              <a:t> </a:t>
            </a:r>
            <a:r>
              <a:rPr lang="en-US" dirty="0" err="1" smtClean="0">
                <a:solidFill>
                  <a:schemeClr val="accent2"/>
                </a:solidFill>
              </a:rPr>
              <a:t>fwd.saif</a:t>
            </a:r>
            <a:r>
              <a:rPr lang="en-US" dirty="0" smtClean="0">
                <a:solidFill>
                  <a:schemeClr val="accent2"/>
                </a:solidFill>
              </a:rPr>
              <a:t> test/DUT</a:t>
            </a:r>
          </a:p>
          <a:p>
            <a:pPr>
              <a:buNone/>
            </a:pPr>
            <a:r>
              <a:rPr lang="en-US" dirty="0" smtClean="0">
                <a:solidFill>
                  <a:schemeClr val="accent2"/>
                </a:solidFill>
              </a:rPr>
              <a:t>	</a:t>
            </a:r>
            <a:r>
              <a:rPr lang="en-US" dirty="0" err="1" smtClean="0">
                <a:solidFill>
                  <a:schemeClr val="accent2"/>
                </a:solidFill>
              </a:rPr>
              <a:t>Set_toggle_region</a:t>
            </a:r>
            <a:r>
              <a:rPr lang="en-US" dirty="0" smtClean="0">
                <a:solidFill>
                  <a:schemeClr val="accent2"/>
                </a:solidFill>
              </a:rPr>
              <a:t> test/DUT</a:t>
            </a:r>
          </a:p>
          <a:p>
            <a:pPr>
              <a:buNone/>
            </a:pPr>
            <a:r>
              <a:rPr lang="en-US" dirty="0" smtClean="0">
                <a:solidFill>
                  <a:schemeClr val="accent2"/>
                </a:solidFill>
              </a:rPr>
              <a:t>	</a:t>
            </a:r>
            <a:r>
              <a:rPr lang="en-US" dirty="0" err="1" smtClean="0">
                <a:solidFill>
                  <a:schemeClr val="accent2"/>
                </a:solidFill>
              </a:rPr>
              <a:t>Toggle_start</a:t>
            </a:r>
            <a:endParaRPr lang="en-US" dirty="0" smtClean="0">
              <a:solidFill>
                <a:schemeClr val="accent2"/>
              </a:solidFill>
            </a:endParaRPr>
          </a:p>
          <a:p>
            <a:pPr>
              <a:buNone/>
            </a:pPr>
            <a:r>
              <a:rPr lang="en-US" dirty="0" smtClean="0">
                <a:solidFill>
                  <a:schemeClr val="accent2"/>
                </a:solidFill>
              </a:rPr>
              <a:t>	Run -all</a:t>
            </a:r>
          </a:p>
          <a:p>
            <a:pPr>
              <a:buNone/>
            </a:pPr>
            <a:r>
              <a:rPr lang="en-US" dirty="0" smtClean="0">
                <a:solidFill>
                  <a:schemeClr val="accent2"/>
                </a:solidFill>
              </a:rPr>
              <a:t>	</a:t>
            </a:r>
            <a:r>
              <a:rPr lang="en-US" dirty="0" err="1" smtClean="0">
                <a:solidFill>
                  <a:schemeClr val="accent2"/>
                </a:solidFill>
              </a:rPr>
              <a:t>Toggle_stop</a:t>
            </a:r>
            <a:endParaRPr lang="en-US" dirty="0" smtClean="0">
              <a:solidFill>
                <a:schemeClr val="accent2"/>
              </a:solidFill>
            </a:endParaRPr>
          </a:p>
          <a:p>
            <a:pPr>
              <a:buNone/>
            </a:pPr>
            <a:r>
              <a:rPr lang="en-US" dirty="0" smtClean="0">
                <a:solidFill>
                  <a:schemeClr val="accent2"/>
                </a:solidFill>
              </a:rPr>
              <a:t>	</a:t>
            </a:r>
            <a:r>
              <a:rPr lang="en-US" dirty="0" err="1" smtClean="0">
                <a:solidFill>
                  <a:schemeClr val="accent2"/>
                </a:solidFill>
              </a:rPr>
              <a:t>Toggle_report</a:t>
            </a:r>
            <a:r>
              <a:rPr lang="en-US" dirty="0" smtClean="0">
                <a:solidFill>
                  <a:schemeClr val="accent2"/>
                </a:solidFill>
              </a:rPr>
              <a:t> </a:t>
            </a:r>
            <a:r>
              <a:rPr lang="en-US" dirty="0" err="1" smtClean="0">
                <a:solidFill>
                  <a:schemeClr val="accent2"/>
                </a:solidFill>
              </a:rPr>
              <a:t>back.saif</a:t>
            </a:r>
            <a:r>
              <a:rPr lang="en-US" dirty="0" smtClean="0">
                <a:solidFill>
                  <a:schemeClr val="accent2"/>
                </a:solidFill>
              </a:rPr>
              <a:t> 1e-9 test/DUT</a:t>
            </a:r>
            <a:endParaRPr lang="en-US" dirty="0">
              <a:solidFill>
                <a:schemeClr val="accent2"/>
              </a:solidFill>
            </a:endParaRPr>
          </a:p>
        </p:txBody>
      </p:sp>
      <p:sp>
        <p:nvSpPr>
          <p:cNvPr id="4" name="Slide Number Placeholder 3"/>
          <p:cNvSpPr>
            <a:spLocks noGrp="1"/>
          </p:cNvSpPr>
          <p:nvPr>
            <p:ph type="sldNum" sz="quarter" idx="12"/>
          </p:nvPr>
        </p:nvSpPr>
        <p:spPr/>
        <p:txBody>
          <a:bodyPr/>
          <a:lstStyle/>
          <a:p>
            <a:fld id="{77CCBF01-E273-4FE3-99A7-149771BDE1D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Synthesis</a:t>
            </a:r>
            <a:endParaRPr lang="en-US" dirty="0"/>
          </a:p>
        </p:txBody>
      </p:sp>
      <p:sp>
        <p:nvSpPr>
          <p:cNvPr id="5" name="Content Placeholder 4"/>
          <p:cNvSpPr>
            <a:spLocks noGrp="1"/>
          </p:cNvSpPr>
          <p:nvPr>
            <p:ph sz="quarter" idx="1"/>
          </p:nvPr>
        </p:nvSpPr>
        <p:spPr/>
        <p:txBody>
          <a:bodyPr/>
          <a:lstStyle/>
          <a:p>
            <a:r>
              <a:rPr lang="en-US" dirty="0" smtClean="0"/>
              <a:t>Process of converting verified HDL code to hardware</a:t>
            </a:r>
            <a:endParaRPr lang="en-US" dirty="0"/>
          </a:p>
        </p:txBody>
      </p:sp>
      <p:pic>
        <p:nvPicPr>
          <p:cNvPr id="17410" name="Picture 2"/>
          <p:cNvPicPr>
            <a:picLocks noChangeAspect="1" noChangeArrowheads="1"/>
          </p:cNvPicPr>
          <p:nvPr/>
        </p:nvPicPr>
        <p:blipFill>
          <a:blip r:embed="rId2"/>
          <a:srcRect/>
          <a:stretch>
            <a:fillRect/>
          </a:stretch>
        </p:blipFill>
        <p:spPr bwMode="auto">
          <a:xfrm>
            <a:off x="838200" y="2209800"/>
            <a:ext cx="3638550" cy="3707724"/>
          </a:xfrm>
          <a:prstGeom prst="rect">
            <a:avLst/>
          </a:prstGeom>
          <a:noFill/>
          <a:ln w="9525">
            <a:noFill/>
            <a:miter lim="800000"/>
            <a:headEnd/>
            <a:tailEnd/>
          </a:ln>
          <a:effectLst/>
        </p:spPr>
      </p:pic>
      <p:pic>
        <p:nvPicPr>
          <p:cNvPr id="17413" name="Picture 5"/>
          <p:cNvPicPr>
            <a:picLocks noChangeAspect="1" noChangeArrowheads="1"/>
          </p:cNvPicPr>
          <p:nvPr/>
        </p:nvPicPr>
        <p:blipFill>
          <a:blip r:embed="rId3"/>
          <a:srcRect/>
          <a:stretch>
            <a:fillRect/>
          </a:stretch>
        </p:blipFill>
        <p:spPr bwMode="auto">
          <a:xfrm>
            <a:off x="4876800" y="2971800"/>
            <a:ext cx="3302039" cy="2181225"/>
          </a:xfrm>
          <a:prstGeom prst="rect">
            <a:avLst/>
          </a:prstGeom>
          <a:noFill/>
          <a:ln w="9525">
            <a:noFill/>
            <a:miter lim="800000"/>
            <a:headEnd/>
            <a:tailEnd/>
          </a:ln>
          <a:effectLst/>
        </p:spPr>
      </p:pic>
      <p:sp>
        <p:nvSpPr>
          <p:cNvPr id="10" name="Right Arrow 9"/>
          <p:cNvSpPr/>
          <p:nvPr/>
        </p:nvSpPr>
        <p:spPr>
          <a:xfrm>
            <a:off x="3962400" y="3733800"/>
            <a:ext cx="685800"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77CCBF01-E273-4FE3-99A7-149771BDE1D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for Power</a:t>
            </a:r>
            <a:endParaRPr lang="en-US" dirty="0"/>
          </a:p>
        </p:txBody>
      </p:sp>
      <p:sp>
        <p:nvSpPr>
          <p:cNvPr id="3" name="Content Placeholder 2"/>
          <p:cNvSpPr>
            <a:spLocks noGrp="1"/>
          </p:cNvSpPr>
          <p:nvPr>
            <p:ph sz="quarter" idx="1"/>
          </p:nvPr>
        </p:nvSpPr>
        <p:spPr/>
        <p:txBody>
          <a:bodyPr/>
          <a:lstStyle/>
          <a:p>
            <a:r>
              <a:rPr lang="en-US" dirty="0" smtClean="0"/>
              <a:t>Triggers Power Compiler</a:t>
            </a:r>
          </a:p>
          <a:p>
            <a:r>
              <a:rPr lang="en-US" dirty="0" smtClean="0"/>
              <a:t>Usually it’s like this:</a:t>
            </a:r>
          </a:p>
          <a:p>
            <a:pPr lvl="1"/>
            <a:r>
              <a:rPr lang="en-US" dirty="0" smtClean="0"/>
              <a:t>First compile</a:t>
            </a:r>
          </a:p>
          <a:p>
            <a:pPr lvl="1"/>
            <a:r>
              <a:rPr lang="en-US" dirty="0" smtClean="0"/>
              <a:t>read </a:t>
            </a:r>
            <a:r>
              <a:rPr lang="en-US" dirty="0" err="1" smtClean="0"/>
              <a:t>saif</a:t>
            </a:r>
            <a:r>
              <a:rPr lang="en-US" dirty="0" smtClean="0"/>
              <a:t> (backward)</a:t>
            </a:r>
          </a:p>
          <a:p>
            <a:pPr lvl="1"/>
            <a:r>
              <a:rPr lang="en-US" dirty="0" err="1" smtClean="0"/>
              <a:t>set_max_dynamic_power</a:t>
            </a:r>
            <a:endParaRPr lang="en-US" dirty="0" smtClean="0"/>
          </a:p>
          <a:p>
            <a:pPr lvl="1"/>
            <a:r>
              <a:rPr lang="en-US" dirty="0" err="1" smtClean="0"/>
              <a:t>set_max_leakage_power</a:t>
            </a:r>
            <a:endParaRPr lang="en-US" dirty="0" smtClean="0"/>
          </a:p>
          <a:p>
            <a:pPr lvl="1"/>
            <a:r>
              <a:rPr lang="en-US" dirty="0" smtClean="0"/>
              <a:t>Compile, write</a:t>
            </a:r>
          </a:p>
        </p:txBody>
      </p:sp>
      <p:sp>
        <p:nvSpPr>
          <p:cNvPr id="4" name="Slide Number Placeholder 3"/>
          <p:cNvSpPr>
            <a:spLocks noGrp="1"/>
          </p:cNvSpPr>
          <p:nvPr>
            <p:ph type="sldNum" sz="quarter" idx="12"/>
          </p:nvPr>
        </p:nvSpPr>
        <p:spPr/>
        <p:txBody>
          <a:bodyPr/>
          <a:lstStyle/>
          <a:p>
            <a:fld id="{77CCBF01-E273-4FE3-99A7-149771BDE1DB}"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Compiler - Analyze</a:t>
            </a:r>
            <a:endParaRPr lang="en-US" dirty="0"/>
          </a:p>
        </p:txBody>
      </p:sp>
      <p:sp>
        <p:nvSpPr>
          <p:cNvPr id="3" name="Content Placeholder 2"/>
          <p:cNvSpPr>
            <a:spLocks noGrp="1"/>
          </p:cNvSpPr>
          <p:nvPr>
            <p:ph sz="quarter" idx="1"/>
          </p:nvPr>
        </p:nvSpPr>
        <p:spPr/>
        <p:txBody>
          <a:bodyPr>
            <a:normAutofit fontScale="92500" lnSpcReduction="20000"/>
          </a:bodyPr>
          <a:lstStyle/>
          <a:p>
            <a:r>
              <a:rPr lang="en-US" sz="3500" dirty="0" smtClean="0"/>
              <a:t>First, generate the forward </a:t>
            </a:r>
            <a:r>
              <a:rPr lang="en-US" sz="3500" dirty="0" err="1" smtClean="0"/>
              <a:t>saif</a:t>
            </a:r>
            <a:r>
              <a:rPr lang="en-US" sz="3500" dirty="0" smtClean="0"/>
              <a:t> &amp; simulate the design in </a:t>
            </a:r>
            <a:r>
              <a:rPr lang="en-US" sz="3500" dirty="0" err="1" smtClean="0"/>
              <a:t>ModelSim</a:t>
            </a:r>
            <a:r>
              <a:rPr lang="en-US" sz="3500" dirty="0" smtClean="0"/>
              <a:t>. Then run the design compiler, after initial commands, loading libraries etc, use:</a:t>
            </a:r>
          </a:p>
          <a:p>
            <a:pPr>
              <a:buNone/>
            </a:pPr>
            <a:endParaRPr lang="en-US" sz="1800" b="1" dirty="0" smtClean="0"/>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create_power_model</a:t>
            </a:r>
            <a:r>
              <a:rPr lang="en-US" sz="1800" b="1" dirty="0" smtClean="0">
                <a:solidFill>
                  <a:schemeClr val="accent2"/>
                </a:solidFill>
              </a:rPr>
              <a:t> -format </a:t>
            </a:r>
            <a:r>
              <a:rPr lang="en-US" sz="1800" b="1" dirty="0" err="1" smtClean="0">
                <a:solidFill>
                  <a:schemeClr val="accent2"/>
                </a:solidFill>
              </a:rPr>
              <a:t>vhdl</a:t>
            </a:r>
            <a:r>
              <a:rPr lang="en-US" sz="1800" b="1" dirty="0" smtClean="0">
                <a:solidFill>
                  <a:schemeClr val="accent2"/>
                </a:solidFill>
              </a:rPr>
              <a:t> -</a:t>
            </a:r>
            <a:r>
              <a:rPr lang="en-US" sz="1800" b="1" dirty="0" err="1" smtClean="0">
                <a:solidFill>
                  <a:schemeClr val="accent2"/>
                </a:solidFill>
              </a:rPr>
              <a:t>hdl_files</a:t>
            </a:r>
            <a:r>
              <a:rPr lang="en-US" sz="1800" b="1" dirty="0" smtClean="0">
                <a:solidFill>
                  <a:schemeClr val="accent2"/>
                </a:solidFill>
              </a:rPr>
              <a:t> {sm_seq.vhd  sm.vhd} -</a:t>
            </a:r>
            <a:r>
              <a:rPr lang="en-US" sz="1800" b="1" dirty="0" err="1" smtClean="0">
                <a:solidFill>
                  <a:schemeClr val="accent2"/>
                </a:solidFill>
              </a:rPr>
              <a:t>top_design</a:t>
            </a:r>
            <a:r>
              <a:rPr lang="en-US" sz="1800" b="1" dirty="0" smtClean="0">
                <a:solidFill>
                  <a:schemeClr val="accent2"/>
                </a:solidFill>
              </a:rPr>
              <a:t> </a:t>
            </a:r>
            <a:r>
              <a:rPr lang="en-US" sz="1800" b="1" dirty="0" err="1" smtClean="0">
                <a:solidFill>
                  <a:schemeClr val="accent2"/>
                </a:solidFill>
              </a:rPr>
              <a:t>sm_seq</a:t>
            </a:r>
            <a:endParaRPr lang="en-US" sz="1800" b="1" dirty="0" smtClean="0">
              <a:solidFill>
                <a:schemeClr val="accent2"/>
              </a:solidFill>
            </a:endParaRPr>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reset_switching_activity</a:t>
            </a:r>
            <a:r>
              <a:rPr lang="en-US" sz="1800" b="1" dirty="0" smtClean="0">
                <a:solidFill>
                  <a:schemeClr val="accent2"/>
                </a:solidFill>
              </a:rPr>
              <a:t> -all</a:t>
            </a:r>
          </a:p>
          <a:p>
            <a:pPr>
              <a:buNone/>
            </a:pPr>
            <a:endParaRPr lang="en-US" sz="1800" b="1" dirty="0" smtClean="0"/>
          </a:p>
          <a:p>
            <a:r>
              <a:rPr lang="en-US" sz="3500" dirty="0" smtClean="0"/>
              <a:t>Read the backward-</a:t>
            </a:r>
            <a:r>
              <a:rPr lang="en-US" sz="3500" dirty="0" err="1" smtClean="0"/>
              <a:t>saif</a:t>
            </a:r>
            <a:endParaRPr lang="en-US" sz="3500" dirty="0" smtClean="0"/>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read_saif</a:t>
            </a:r>
            <a:r>
              <a:rPr lang="en-US" sz="1800" b="1" dirty="0" smtClean="0">
                <a:solidFill>
                  <a:schemeClr val="accent2"/>
                </a:solidFill>
              </a:rPr>
              <a:t> -input </a:t>
            </a:r>
            <a:r>
              <a:rPr lang="en-US" sz="1800" b="1" dirty="0" err="1" smtClean="0">
                <a:solidFill>
                  <a:schemeClr val="accent2"/>
                </a:solidFill>
              </a:rPr>
              <a:t>sm_back.saif</a:t>
            </a:r>
            <a:r>
              <a:rPr lang="en-US" sz="1800" b="1" dirty="0" smtClean="0">
                <a:solidFill>
                  <a:schemeClr val="accent2"/>
                </a:solidFill>
              </a:rPr>
              <a:t> -instance </a:t>
            </a:r>
            <a:r>
              <a:rPr lang="en-US" sz="1800" b="1" dirty="0" err="1" smtClean="0">
                <a:solidFill>
                  <a:schemeClr val="accent2"/>
                </a:solidFill>
              </a:rPr>
              <a:t>test_sm</a:t>
            </a:r>
            <a:r>
              <a:rPr lang="en-US" sz="1800" b="1" dirty="0" smtClean="0">
                <a:solidFill>
                  <a:schemeClr val="accent2"/>
                </a:solidFill>
              </a:rPr>
              <a:t>/</a:t>
            </a:r>
            <a:r>
              <a:rPr lang="en-US" sz="1800" b="1" dirty="0" err="1" smtClean="0">
                <a:solidFill>
                  <a:schemeClr val="accent2"/>
                </a:solidFill>
              </a:rPr>
              <a:t>dut</a:t>
            </a:r>
            <a:r>
              <a:rPr lang="en-US" sz="1800" b="1" dirty="0" smtClean="0">
                <a:solidFill>
                  <a:schemeClr val="accent2"/>
                </a:solidFill>
              </a:rPr>
              <a:t> -</a:t>
            </a:r>
            <a:r>
              <a:rPr lang="en-US" sz="1800" b="1" dirty="0" err="1" smtClean="0">
                <a:solidFill>
                  <a:schemeClr val="accent2"/>
                </a:solidFill>
              </a:rPr>
              <a:t>rtl_direct</a:t>
            </a:r>
            <a:endParaRPr lang="en-US" sz="1800" b="1" dirty="0" smtClean="0">
              <a:solidFill>
                <a:schemeClr val="accent2"/>
              </a:solidFill>
            </a:endParaRPr>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report_activity</a:t>
            </a:r>
            <a:r>
              <a:rPr lang="en-US" sz="1800" b="1" dirty="0" smtClean="0">
                <a:solidFill>
                  <a:schemeClr val="accent2"/>
                </a:solidFill>
              </a:rPr>
              <a:t> &gt; reports/report_activity_5.rpt</a:t>
            </a:r>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report_rtl_power</a:t>
            </a:r>
            <a:r>
              <a:rPr lang="en-US" sz="1800" b="1" dirty="0" smtClean="0">
                <a:solidFill>
                  <a:schemeClr val="accent2"/>
                </a:solidFill>
              </a:rPr>
              <a:t> &gt; reports/report_rtl_power_5.rpt</a:t>
            </a:r>
            <a:endParaRPr lang="en-US" sz="1800" b="1" dirty="0">
              <a:solidFill>
                <a:schemeClr val="accent2"/>
              </a:solidFill>
            </a:endParaRPr>
          </a:p>
        </p:txBody>
      </p:sp>
      <p:sp>
        <p:nvSpPr>
          <p:cNvPr id="4" name="Slide Number Placeholder 3"/>
          <p:cNvSpPr>
            <a:spLocks noGrp="1"/>
          </p:cNvSpPr>
          <p:nvPr>
            <p:ph type="sldNum" sz="quarter" idx="12"/>
          </p:nvPr>
        </p:nvSpPr>
        <p:spPr/>
        <p:txBody>
          <a:bodyPr/>
          <a:lstStyle/>
          <a:p>
            <a:fld id="{77CCBF01-E273-4FE3-99A7-149771BDE1D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Compiler - Compile</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Must specify switching activity</a:t>
            </a:r>
          </a:p>
          <a:p>
            <a:r>
              <a:rPr lang="en-US" dirty="0" smtClean="0"/>
              <a:t>Invokes Power Compiler</a:t>
            </a:r>
          </a:p>
          <a:p>
            <a:endParaRPr lang="en-US" sz="1800" dirty="0" smtClean="0"/>
          </a:p>
          <a:p>
            <a:pPr>
              <a:buNone/>
            </a:pPr>
            <a:r>
              <a:rPr lang="en-US" sz="1800" b="1" dirty="0" smtClean="0"/>
              <a:t>	</a:t>
            </a:r>
            <a:r>
              <a:rPr lang="en-US" sz="1800" b="1" dirty="0" err="1" smtClean="0"/>
              <a:t>dc_shell</a:t>
            </a:r>
            <a:r>
              <a:rPr lang="en-US" sz="1800" b="1" dirty="0" smtClean="0"/>
              <a:t>&gt;</a:t>
            </a:r>
            <a:r>
              <a:rPr lang="en-US" sz="1800" b="1" dirty="0" smtClean="0">
                <a:solidFill>
                  <a:schemeClr val="accent2"/>
                </a:solidFill>
              </a:rPr>
              <a:t> </a:t>
            </a:r>
            <a:r>
              <a:rPr lang="en-US" sz="1800" b="1" dirty="0" err="1" smtClean="0">
                <a:solidFill>
                  <a:schemeClr val="accent2"/>
                </a:solidFill>
              </a:rPr>
              <a:t>reset_switching_activity</a:t>
            </a:r>
            <a:r>
              <a:rPr lang="en-US" sz="1800" b="1" dirty="0" smtClean="0">
                <a:solidFill>
                  <a:schemeClr val="accent2"/>
                </a:solidFill>
              </a:rPr>
              <a:t> -all</a:t>
            </a:r>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read_saif</a:t>
            </a:r>
            <a:r>
              <a:rPr lang="en-US" sz="1800" b="1" dirty="0" smtClean="0">
                <a:solidFill>
                  <a:schemeClr val="accent2"/>
                </a:solidFill>
              </a:rPr>
              <a:t> –input </a:t>
            </a:r>
            <a:r>
              <a:rPr lang="en-US" sz="1800" b="1" dirty="0" err="1" smtClean="0">
                <a:solidFill>
                  <a:schemeClr val="accent2"/>
                </a:solidFill>
              </a:rPr>
              <a:t>test.saif</a:t>
            </a:r>
            <a:r>
              <a:rPr lang="en-US" sz="1800" b="1" dirty="0" smtClean="0">
                <a:solidFill>
                  <a:schemeClr val="accent2"/>
                </a:solidFill>
              </a:rPr>
              <a:t> –instance testbench/core –</a:t>
            </a:r>
            <a:r>
              <a:rPr lang="en-US" sz="1800" b="1" dirty="0" err="1" smtClean="0">
                <a:solidFill>
                  <a:schemeClr val="accent2"/>
                </a:solidFill>
              </a:rPr>
              <a:t>rtl_direct</a:t>
            </a:r>
            <a:endParaRPr lang="en-US" sz="1800" b="1" dirty="0" smtClean="0">
              <a:solidFill>
                <a:schemeClr val="accent2"/>
              </a:solidFill>
            </a:endParaRPr>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report_power</a:t>
            </a:r>
            <a:endParaRPr lang="en-US" sz="1800" b="1" dirty="0" smtClean="0">
              <a:solidFill>
                <a:schemeClr val="accent2"/>
              </a:solidFill>
            </a:endParaRPr>
          </a:p>
          <a:p>
            <a:pPr>
              <a:buNone/>
            </a:pPr>
            <a:endParaRPr lang="en-US" sz="1800" b="1" dirty="0" smtClean="0">
              <a:solidFill>
                <a:schemeClr val="accent2"/>
              </a:solidFill>
            </a:endParaRPr>
          </a:p>
          <a:p>
            <a:r>
              <a:rPr lang="en-US" sz="1800" b="1" dirty="0" smtClean="0"/>
              <a:t>Setting Constraints &amp; Compile</a:t>
            </a:r>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set_max_dynamic_power</a:t>
            </a:r>
            <a:r>
              <a:rPr lang="en-US" sz="1800" b="1" dirty="0" smtClean="0">
                <a:solidFill>
                  <a:schemeClr val="accent2"/>
                </a:solidFill>
              </a:rPr>
              <a:t> 450 </a:t>
            </a:r>
            <a:r>
              <a:rPr lang="en-US" sz="1800" b="1" dirty="0" err="1" smtClean="0">
                <a:solidFill>
                  <a:schemeClr val="accent2"/>
                </a:solidFill>
              </a:rPr>
              <a:t>uW</a:t>
            </a:r>
            <a:endParaRPr lang="en-US" sz="1800" b="1" dirty="0" smtClean="0">
              <a:solidFill>
                <a:schemeClr val="accent2"/>
              </a:solidFill>
            </a:endParaRPr>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set_max_leakage_power</a:t>
            </a:r>
            <a:r>
              <a:rPr lang="en-US" sz="1800" b="1" dirty="0" smtClean="0">
                <a:solidFill>
                  <a:schemeClr val="accent2"/>
                </a:solidFill>
              </a:rPr>
              <a:t> 200 </a:t>
            </a:r>
            <a:r>
              <a:rPr lang="en-US" sz="1800" b="1" dirty="0" err="1" smtClean="0">
                <a:solidFill>
                  <a:schemeClr val="accent2"/>
                </a:solidFill>
              </a:rPr>
              <a:t>nW</a:t>
            </a:r>
            <a:endParaRPr lang="en-US" sz="1800" b="1" dirty="0" smtClean="0">
              <a:solidFill>
                <a:schemeClr val="accent2"/>
              </a:solidFill>
            </a:endParaRPr>
          </a:p>
          <a:p>
            <a:pPr>
              <a:buNone/>
            </a:pPr>
            <a:r>
              <a:rPr lang="en-US" sz="1800" b="1" dirty="0" smtClean="0"/>
              <a:t>	 </a:t>
            </a:r>
            <a:r>
              <a:rPr lang="en-US" sz="1800" b="1" dirty="0" err="1" smtClean="0"/>
              <a:t>dc_shell</a:t>
            </a:r>
            <a:r>
              <a:rPr lang="en-US" sz="1800" b="1" dirty="0" smtClean="0"/>
              <a:t>&gt; </a:t>
            </a:r>
            <a:r>
              <a:rPr lang="en-US" sz="1800" b="1" dirty="0" smtClean="0">
                <a:solidFill>
                  <a:schemeClr val="accent2"/>
                </a:solidFill>
              </a:rPr>
              <a:t>compile –</a:t>
            </a:r>
            <a:r>
              <a:rPr lang="en-US" sz="1800" b="1" dirty="0" err="1" smtClean="0">
                <a:solidFill>
                  <a:schemeClr val="accent2"/>
                </a:solidFill>
              </a:rPr>
              <a:t>map_effort</a:t>
            </a:r>
            <a:r>
              <a:rPr lang="en-US" sz="1800" b="1" dirty="0" smtClean="0">
                <a:solidFill>
                  <a:schemeClr val="accent2"/>
                </a:solidFill>
              </a:rPr>
              <a:t> high –</a:t>
            </a:r>
            <a:r>
              <a:rPr lang="en-US" sz="1800" b="1" dirty="0" err="1" smtClean="0">
                <a:solidFill>
                  <a:schemeClr val="accent2"/>
                </a:solidFill>
              </a:rPr>
              <a:t>incremental_map</a:t>
            </a:r>
            <a:r>
              <a:rPr lang="en-US" sz="1800" b="1" dirty="0" smtClean="0">
                <a:solidFill>
                  <a:schemeClr val="accent2"/>
                </a:solidFill>
              </a:rPr>
              <a:t> -</a:t>
            </a:r>
            <a:r>
              <a:rPr lang="en-US" sz="1800" b="1" dirty="0" err="1" smtClean="0">
                <a:solidFill>
                  <a:schemeClr val="accent2"/>
                </a:solidFill>
              </a:rPr>
              <a:t>verify_effort</a:t>
            </a:r>
            <a:r>
              <a:rPr lang="en-US" sz="1800" b="1" dirty="0" smtClean="0">
                <a:solidFill>
                  <a:schemeClr val="accent2"/>
                </a:solidFill>
              </a:rPr>
              <a:t> medium</a:t>
            </a:r>
          </a:p>
          <a:p>
            <a:pPr>
              <a:buNone/>
            </a:pPr>
            <a:endParaRPr lang="en-US" sz="1800" b="1" dirty="0" smtClean="0">
              <a:solidFill>
                <a:schemeClr val="accent2"/>
              </a:solidFill>
            </a:endParaRPr>
          </a:p>
          <a:p>
            <a:r>
              <a:rPr lang="en-US" sz="1800" b="1" dirty="0" smtClean="0"/>
              <a:t>Final reports</a:t>
            </a:r>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report_saif</a:t>
            </a:r>
            <a:r>
              <a:rPr lang="en-US" sz="1800" b="1" dirty="0" smtClean="0">
                <a:solidFill>
                  <a:schemeClr val="accent2"/>
                </a:solidFill>
              </a:rPr>
              <a:t> -</a:t>
            </a:r>
            <a:r>
              <a:rPr lang="en-US" sz="1800" b="1" dirty="0" err="1" smtClean="0">
                <a:solidFill>
                  <a:schemeClr val="accent2"/>
                </a:solidFill>
              </a:rPr>
              <a:t>hier</a:t>
            </a:r>
            <a:r>
              <a:rPr lang="en-US" sz="1800" b="1" dirty="0" smtClean="0">
                <a:solidFill>
                  <a:schemeClr val="accent2"/>
                </a:solidFill>
              </a:rPr>
              <a:t>  -missing  -</a:t>
            </a:r>
            <a:r>
              <a:rPr lang="en-US" sz="1800" b="1" dirty="0" err="1" smtClean="0">
                <a:solidFill>
                  <a:schemeClr val="accent2"/>
                </a:solidFill>
              </a:rPr>
              <a:t>rtl</a:t>
            </a:r>
            <a:r>
              <a:rPr lang="en-US" sz="1800" b="1" dirty="0" smtClean="0">
                <a:solidFill>
                  <a:schemeClr val="accent2"/>
                </a:solidFill>
              </a:rPr>
              <a:t> &gt; reports/report_saif_6_1.rpt</a:t>
            </a:r>
          </a:p>
          <a:p>
            <a:pPr>
              <a:buNone/>
            </a:pPr>
            <a:r>
              <a:rPr lang="en-US" sz="1800" b="1" dirty="0" smtClean="0"/>
              <a:t>	</a:t>
            </a:r>
            <a:r>
              <a:rPr lang="en-US" sz="1800" b="1" dirty="0" err="1" smtClean="0"/>
              <a:t>dc_shell</a:t>
            </a:r>
            <a:r>
              <a:rPr lang="en-US" sz="1800" b="1" dirty="0" smtClean="0"/>
              <a:t>&gt; </a:t>
            </a:r>
            <a:r>
              <a:rPr lang="en-US" sz="1800" b="1" dirty="0" err="1" smtClean="0">
                <a:solidFill>
                  <a:schemeClr val="accent2"/>
                </a:solidFill>
              </a:rPr>
              <a:t>report_power</a:t>
            </a:r>
            <a:r>
              <a:rPr lang="en-US" sz="1800" b="1" dirty="0" smtClean="0">
                <a:solidFill>
                  <a:schemeClr val="accent2"/>
                </a:solidFill>
              </a:rPr>
              <a:t> -</a:t>
            </a:r>
            <a:r>
              <a:rPr lang="en-US" sz="1800" b="1" dirty="0" err="1" smtClean="0">
                <a:solidFill>
                  <a:schemeClr val="accent2"/>
                </a:solidFill>
              </a:rPr>
              <a:t>hier</a:t>
            </a:r>
            <a:r>
              <a:rPr lang="en-US" sz="1800" b="1" dirty="0" smtClean="0">
                <a:solidFill>
                  <a:schemeClr val="accent2"/>
                </a:solidFill>
              </a:rPr>
              <a:t> -verbose -</a:t>
            </a:r>
            <a:r>
              <a:rPr lang="en-US" sz="1800" b="1" dirty="0" err="1" smtClean="0">
                <a:solidFill>
                  <a:schemeClr val="accent2"/>
                </a:solidFill>
              </a:rPr>
              <a:t>analysis_effort</a:t>
            </a:r>
            <a:r>
              <a:rPr lang="en-US" sz="1800" b="1" dirty="0" smtClean="0">
                <a:solidFill>
                  <a:schemeClr val="accent2"/>
                </a:solidFill>
              </a:rPr>
              <a:t> medium -net -cell -</a:t>
            </a:r>
            <a:r>
              <a:rPr lang="en-US" sz="1800" b="1" dirty="0" err="1" smtClean="0">
                <a:solidFill>
                  <a:schemeClr val="accent2"/>
                </a:solidFill>
              </a:rPr>
              <a:t>sort_mode</a:t>
            </a:r>
            <a:r>
              <a:rPr lang="en-US" sz="1800" b="1" dirty="0" smtClean="0">
                <a:solidFill>
                  <a:schemeClr val="accent2"/>
                </a:solidFill>
              </a:rPr>
              <a:t> name &gt; reports/report_power_6_1.rpt</a:t>
            </a:r>
            <a:endParaRPr lang="en-US" sz="1800" b="1" dirty="0">
              <a:solidFill>
                <a:schemeClr val="accent2"/>
              </a:solidFill>
            </a:endParaRPr>
          </a:p>
        </p:txBody>
      </p:sp>
      <p:sp>
        <p:nvSpPr>
          <p:cNvPr id="4" name="Slide Number Placeholder 3"/>
          <p:cNvSpPr>
            <a:spLocks noGrp="1"/>
          </p:cNvSpPr>
          <p:nvPr>
            <p:ph type="sldNum" sz="quarter" idx="12"/>
          </p:nvPr>
        </p:nvSpPr>
        <p:spPr/>
        <p:txBody>
          <a:bodyPr/>
          <a:lstStyle/>
          <a:p>
            <a:fld id="{77CCBF01-E273-4FE3-99A7-149771BDE1DB}"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Compiler – Clock Gating</a:t>
            </a:r>
            <a:endParaRPr lang="en-US" dirty="0"/>
          </a:p>
        </p:txBody>
      </p:sp>
      <p:sp>
        <p:nvSpPr>
          <p:cNvPr id="3" name="Content Placeholder 2"/>
          <p:cNvSpPr>
            <a:spLocks noGrp="1"/>
          </p:cNvSpPr>
          <p:nvPr>
            <p:ph sz="quarter" idx="1"/>
          </p:nvPr>
        </p:nvSpPr>
        <p:spPr/>
        <p:txBody>
          <a:bodyPr/>
          <a:lstStyle/>
          <a:p>
            <a:r>
              <a:rPr lang="en-US" dirty="0" smtClean="0"/>
              <a:t>Example: Latch-based clock gating</a:t>
            </a:r>
          </a:p>
          <a:p>
            <a:endParaRPr lang="en-US" dirty="0"/>
          </a:p>
        </p:txBody>
      </p:sp>
      <p:pic>
        <p:nvPicPr>
          <p:cNvPr id="18435" name="Picture 3"/>
          <p:cNvPicPr>
            <a:picLocks noChangeAspect="1" noChangeArrowheads="1"/>
          </p:cNvPicPr>
          <p:nvPr/>
        </p:nvPicPr>
        <p:blipFill>
          <a:blip r:embed="rId2"/>
          <a:srcRect/>
          <a:stretch>
            <a:fillRect/>
          </a:stretch>
        </p:blipFill>
        <p:spPr bwMode="auto">
          <a:xfrm>
            <a:off x="1676400" y="2362200"/>
            <a:ext cx="5977350" cy="3419475"/>
          </a:xfrm>
          <a:prstGeom prst="rect">
            <a:avLst/>
          </a:prstGeom>
          <a:noFill/>
          <a:ln w="9525">
            <a:noFill/>
            <a:miter lim="800000"/>
            <a:headEnd/>
            <a:tailEnd/>
          </a:ln>
          <a:effectLst/>
        </p:spPr>
      </p:pic>
      <p:sp>
        <p:nvSpPr>
          <p:cNvPr id="6" name="Line Callout 1 5"/>
          <p:cNvSpPr/>
          <p:nvPr/>
        </p:nvSpPr>
        <p:spPr>
          <a:xfrm>
            <a:off x="7086600" y="3200400"/>
            <a:ext cx="1828800" cy="609600"/>
          </a:xfrm>
          <a:prstGeom prst="borderCallout1">
            <a:avLst>
              <a:gd name="adj1" fmla="val 67212"/>
              <a:gd name="adj2" fmla="val 12436"/>
              <a:gd name="adj3" fmla="val 61731"/>
              <a:gd name="adj4" fmla="val -344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Reduced internal leakage</a:t>
            </a:r>
            <a:endParaRPr lang="en-US" dirty="0"/>
          </a:p>
        </p:txBody>
      </p:sp>
      <p:sp>
        <p:nvSpPr>
          <p:cNvPr id="7" name="Line Callout 1 6"/>
          <p:cNvSpPr/>
          <p:nvPr/>
        </p:nvSpPr>
        <p:spPr>
          <a:xfrm>
            <a:off x="7315200" y="2133600"/>
            <a:ext cx="1600200" cy="533400"/>
          </a:xfrm>
          <a:prstGeom prst="borderCallout1">
            <a:avLst>
              <a:gd name="adj1" fmla="val 37212"/>
              <a:gd name="adj2" fmla="val 3975"/>
              <a:gd name="adj3" fmla="val 241731"/>
              <a:gd name="adj4" fmla="val -989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Reduced Net Switching</a:t>
            </a:r>
            <a:endParaRPr lang="en-US" dirty="0"/>
          </a:p>
        </p:txBody>
      </p:sp>
      <p:sp>
        <p:nvSpPr>
          <p:cNvPr id="8" name="Slide Number Placeholder 7"/>
          <p:cNvSpPr>
            <a:spLocks noGrp="1"/>
          </p:cNvSpPr>
          <p:nvPr>
            <p:ph type="sldNum" sz="quarter" idx="12"/>
          </p:nvPr>
        </p:nvSpPr>
        <p:spPr/>
        <p:txBody>
          <a:bodyPr/>
          <a:lstStyle/>
          <a:p>
            <a:fld id="{77CCBF01-E273-4FE3-99A7-149771BDE1D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 user control</a:t>
            </a:r>
            <a:endParaRPr lang="en-US" dirty="0"/>
          </a:p>
        </p:txBody>
      </p:sp>
      <p:sp>
        <p:nvSpPr>
          <p:cNvPr id="3" name="Content Placeholder 2"/>
          <p:cNvSpPr>
            <a:spLocks noGrp="1"/>
          </p:cNvSpPr>
          <p:nvPr>
            <p:ph sz="quarter" idx="1"/>
          </p:nvPr>
        </p:nvSpPr>
        <p:spPr/>
        <p:txBody>
          <a:bodyPr>
            <a:normAutofit/>
          </a:bodyPr>
          <a:lstStyle/>
          <a:p>
            <a:r>
              <a:rPr lang="en-US" dirty="0" smtClean="0"/>
              <a:t>Integrated or non-integrated gating cell</a:t>
            </a:r>
          </a:p>
          <a:p>
            <a:r>
              <a:rPr lang="en-US" dirty="0" smtClean="0"/>
              <a:t>Latch based or latch –free</a:t>
            </a:r>
          </a:p>
          <a:p>
            <a:r>
              <a:rPr lang="en-US" dirty="0" smtClean="0"/>
              <a:t>Logic to increase testability</a:t>
            </a:r>
          </a:p>
          <a:p>
            <a:r>
              <a:rPr lang="en-US" dirty="0" smtClean="0"/>
              <a:t>Minimum nr of bits to trigger clock gating</a:t>
            </a:r>
          </a:p>
          <a:p>
            <a:r>
              <a:rPr lang="en-US" dirty="0" smtClean="0"/>
              <a:t>Explicitly include/exclude signals</a:t>
            </a:r>
          </a:p>
          <a:p>
            <a:r>
              <a:rPr lang="en-US" dirty="0" smtClean="0"/>
              <a:t>Max </a:t>
            </a:r>
            <a:r>
              <a:rPr lang="en-US" dirty="0" err="1" smtClean="0"/>
              <a:t>fanout</a:t>
            </a:r>
            <a:r>
              <a:rPr lang="en-US" dirty="0" smtClean="0"/>
              <a:t> for each gating element</a:t>
            </a:r>
          </a:p>
          <a:p>
            <a:r>
              <a:rPr lang="en-US" dirty="0" smtClean="0"/>
              <a:t>Rewire clock-gated register to another clock gating cell</a:t>
            </a:r>
          </a:p>
          <a:p>
            <a:r>
              <a:rPr lang="en-US" dirty="0" smtClean="0"/>
              <a:t>Resize clock-gating element</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 Command</a:t>
            </a:r>
            <a:endParaRPr lang="en-US" dirty="0"/>
          </a:p>
        </p:txBody>
      </p:sp>
      <p:sp>
        <p:nvSpPr>
          <p:cNvPr id="3" name="Content Placeholder 2"/>
          <p:cNvSpPr>
            <a:spLocks noGrp="1"/>
          </p:cNvSpPr>
          <p:nvPr>
            <p:ph sz="quarter" idx="1"/>
          </p:nvPr>
        </p:nvSpPr>
        <p:spPr/>
        <p:txBody>
          <a:bodyPr>
            <a:normAutofit fontScale="85000" lnSpcReduction="20000"/>
          </a:bodyPr>
          <a:lstStyle/>
          <a:p>
            <a:pPr>
              <a:buNone/>
            </a:pPr>
            <a:r>
              <a:rPr lang="en-US" b="1" dirty="0" err="1" smtClean="0"/>
              <a:t>set_clock_gating_style</a:t>
            </a:r>
            <a:endParaRPr lang="en-US" b="1" dirty="0" smtClean="0"/>
          </a:p>
          <a:p>
            <a:pPr>
              <a:buNone/>
            </a:pPr>
            <a:r>
              <a:rPr lang="en-US" dirty="0" smtClean="0"/>
              <a:t>	[</a:t>
            </a:r>
            <a:r>
              <a:rPr lang="en-US" b="1" dirty="0" smtClean="0"/>
              <a:t>-</a:t>
            </a:r>
            <a:r>
              <a:rPr lang="en-US" b="1" dirty="0" err="1" smtClean="0"/>
              <a:t>sequential_celllatch</a:t>
            </a:r>
            <a:r>
              <a:rPr lang="en-US" b="1" dirty="0" smtClean="0"/>
              <a:t> | none]</a:t>
            </a:r>
          </a:p>
          <a:p>
            <a:pPr>
              <a:buNone/>
            </a:pPr>
            <a:r>
              <a:rPr lang="en-US" dirty="0" smtClean="0"/>
              <a:t>	[</a:t>
            </a:r>
            <a:r>
              <a:rPr lang="en-US" b="1" dirty="0" smtClean="0"/>
              <a:t>-</a:t>
            </a:r>
            <a:r>
              <a:rPr lang="en-US" b="1" dirty="0" err="1" smtClean="0"/>
              <a:t>minimum_bitwidthminimum_bitwidth_value</a:t>
            </a:r>
            <a:r>
              <a:rPr lang="en-US" b="1" dirty="0" smtClean="0"/>
              <a:t>]</a:t>
            </a:r>
          </a:p>
          <a:p>
            <a:pPr>
              <a:buNone/>
            </a:pPr>
            <a:r>
              <a:rPr lang="en-US" dirty="0" smtClean="0"/>
              <a:t>	[</a:t>
            </a:r>
            <a:r>
              <a:rPr lang="en-US" b="1" dirty="0" smtClean="0"/>
              <a:t>-</a:t>
            </a:r>
            <a:r>
              <a:rPr lang="en-US" b="1" dirty="0" err="1" smtClean="0"/>
              <a:t>setupsetup_value</a:t>
            </a:r>
            <a:r>
              <a:rPr lang="en-US" b="1" dirty="0" smtClean="0"/>
              <a:t>]</a:t>
            </a:r>
          </a:p>
          <a:p>
            <a:pPr>
              <a:buNone/>
            </a:pPr>
            <a:r>
              <a:rPr lang="en-US" dirty="0" smtClean="0"/>
              <a:t>	[</a:t>
            </a:r>
            <a:r>
              <a:rPr lang="en-US" b="1" dirty="0" smtClean="0"/>
              <a:t>-</a:t>
            </a:r>
            <a:r>
              <a:rPr lang="en-US" b="1" dirty="0" err="1" smtClean="0"/>
              <a:t>holdhold_value</a:t>
            </a:r>
            <a:r>
              <a:rPr lang="en-US" b="1" dirty="0" smtClean="0"/>
              <a:t>]</a:t>
            </a:r>
          </a:p>
          <a:p>
            <a:pPr>
              <a:buNone/>
            </a:pPr>
            <a:r>
              <a:rPr lang="en-US" dirty="0" smtClean="0"/>
              <a:t>	[</a:t>
            </a:r>
            <a:r>
              <a:rPr lang="en-US" b="1" dirty="0" smtClean="0"/>
              <a:t>-</a:t>
            </a:r>
            <a:r>
              <a:rPr lang="en-US" b="1" dirty="0" err="1" smtClean="0"/>
              <a:t>positive_edge_logic</a:t>
            </a:r>
            <a:r>
              <a:rPr lang="en-US" b="1" dirty="0" smtClean="0"/>
              <a:t>{ </a:t>
            </a:r>
            <a:r>
              <a:rPr lang="en-US" b="1" dirty="0" err="1" smtClean="0"/>
              <a:t>gate_list</a:t>
            </a:r>
            <a:r>
              <a:rPr lang="en-US" b="1" dirty="0" smtClean="0"/>
              <a:t> | integrated}]</a:t>
            </a:r>
          </a:p>
          <a:p>
            <a:pPr>
              <a:buNone/>
            </a:pPr>
            <a:r>
              <a:rPr lang="en-US" dirty="0" smtClean="0"/>
              <a:t>	[</a:t>
            </a:r>
            <a:r>
              <a:rPr lang="en-US" b="1" dirty="0" smtClean="0"/>
              <a:t>-</a:t>
            </a:r>
            <a:r>
              <a:rPr lang="en-US" b="1" dirty="0" err="1" smtClean="0"/>
              <a:t>negative_edge_logic</a:t>
            </a:r>
            <a:r>
              <a:rPr lang="en-US" b="1" dirty="0" smtClean="0"/>
              <a:t>{ </a:t>
            </a:r>
            <a:r>
              <a:rPr lang="en-US" b="1" dirty="0" err="1" smtClean="0"/>
              <a:t>gate_list</a:t>
            </a:r>
            <a:r>
              <a:rPr lang="en-US" b="1" dirty="0" smtClean="0"/>
              <a:t> | integrated}]</a:t>
            </a:r>
          </a:p>
          <a:p>
            <a:pPr>
              <a:buNone/>
            </a:pPr>
            <a:r>
              <a:rPr lang="en-US" dirty="0" smtClean="0"/>
              <a:t>	[</a:t>
            </a:r>
            <a:r>
              <a:rPr lang="en-US" b="1" dirty="0" smtClean="0"/>
              <a:t>-</a:t>
            </a:r>
            <a:r>
              <a:rPr lang="en-US" b="1" dirty="0" err="1" smtClean="0"/>
              <a:t>control_pointnone</a:t>
            </a:r>
            <a:r>
              <a:rPr lang="en-US" b="1" dirty="0" smtClean="0"/>
              <a:t> | before | after]</a:t>
            </a:r>
          </a:p>
          <a:p>
            <a:pPr>
              <a:buNone/>
            </a:pPr>
            <a:r>
              <a:rPr lang="en-US" dirty="0" smtClean="0"/>
              <a:t>	[</a:t>
            </a:r>
            <a:r>
              <a:rPr lang="en-US" b="1" dirty="0" smtClean="0"/>
              <a:t>-</a:t>
            </a:r>
            <a:r>
              <a:rPr lang="en-US" b="1" dirty="0" err="1" smtClean="0"/>
              <a:t>control_signalscan_enable</a:t>
            </a:r>
            <a:r>
              <a:rPr lang="en-US" b="1" dirty="0" smtClean="0"/>
              <a:t> | </a:t>
            </a:r>
            <a:r>
              <a:rPr lang="en-US" b="1" dirty="0" err="1" smtClean="0"/>
              <a:t>test_mode</a:t>
            </a:r>
            <a:r>
              <a:rPr lang="en-US" b="1" dirty="0" smtClean="0"/>
              <a:t>]</a:t>
            </a:r>
          </a:p>
          <a:p>
            <a:pPr>
              <a:buNone/>
            </a:pPr>
            <a:r>
              <a:rPr lang="en-US" dirty="0" smtClean="0"/>
              <a:t>	[</a:t>
            </a:r>
            <a:r>
              <a:rPr lang="en-US" b="1" dirty="0" smtClean="0"/>
              <a:t>-</a:t>
            </a:r>
            <a:r>
              <a:rPr lang="en-US" b="1" dirty="0" err="1" smtClean="0"/>
              <a:t>observation_pointtrue</a:t>
            </a:r>
            <a:r>
              <a:rPr lang="en-US" b="1" dirty="0" smtClean="0"/>
              <a:t> | false]</a:t>
            </a:r>
          </a:p>
          <a:p>
            <a:pPr>
              <a:buNone/>
            </a:pPr>
            <a:r>
              <a:rPr lang="en-US" dirty="0" smtClean="0"/>
              <a:t>	[</a:t>
            </a:r>
            <a:r>
              <a:rPr lang="en-US" b="1" dirty="0" smtClean="0"/>
              <a:t>-</a:t>
            </a:r>
            <a:r>
              <a:rPr lang="en-US" b="1" dirty="0" err="1" smtClean="0"/>
              <a:t>observation_logic_depthdepth_value</a:t>
            </a:r>
            <a:r>
              <a:rPr lang="en-US" b="1" dirty="0" smtClean="0"/>
              <a:t>]</a:t>
            </a:r>
          </a:p>
          <a:p>
            <a:pPr>
              <a:buNone/>
            </a:pPr>
            <a:r>
              <a:rPr lang="en-US" dirty="0" smtClean="0"/>
              <a:t>	[</a:t>
            </a:r>
            <a:r>
              <a:rPr lang="en-US" b="1" dirty="0" smtClean="0"/>
              <a:t>-</a:t>
            </a:r>
            <a:r>
              <a:rPr lang="en-US" b="1" dirty="0" err="1" smtClean="0"/>
              <a:t>max_fanoutmax_fanout_count</a:t>
            </a:r>
            <a:r>
              <a:rPr lang="en-US" b="1" dirty="0" smtClean="0"/>
              <a:t>]</a:t>
            </a:r>
          </a:p>
          <a:p>
            <a:pPr>
              <a:buNone/>
            </a:pPr>
            <a:r>
              <a:rPr lang="en-US" dirty="0" smtClean="0"/>
              <a:t>	[</a:t>
            </a:r>
            <a:r>
              <a:rPr lang="en-US" b="1" dirty="0" smtClean="0"/>
              <a:t>-</a:t>
            </a:r>
            <a:r>
              <a:rPr lang="en-US" b="1" dirty="0" err="1" smtClean="0"/>
              <a:t>no_sharing</a:t>
            </a:r>
            <a:r>
              <a:rPr lang="en-US" b="1" dirty="0" smtClean="0"/>
              <a:t>]</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Compiler – Clock Gating</a:t>
            </a:r>
            <a:endParaRPr lang="en-US" dirty="0"/>
          </a:p>
        </p:txBody>
      </p:sp>
      <p:sp>
        <p:nvSpPr>
          <p:cNvPr id="3" name="Content Placeholder 2"/>
          <p:cNvSpPr>
            <a:spLocks noGrp="1"/>
          </p:cNvSpPr>
          <p:nvPr>
            <p:ph sz="quarter" idx="1"/>
          </p:nvPr>
        </p:nvSpPr>
        <p:spPr/>
        <p:txBody>
          <a:bodyPr/>
          <a:lstStyle/>
          <a:p>
            <a:r>
              <a:rPr lang="en-US" dirty="0" smtClean="0"/>
              <a:t>Enabled by </a:t>
            </a:r>
          </a:p>
          <a:p>
            <a:r>
              <a:rPr lang="en-US" sz="1800" b="1" dirty="0" err="1" smtClean="0"/>
              <a:t>dc_shell</a:t>
            </a:r>
            <a:r>
              <a:rPr lang="en-US" sz="1800" b="1" dirty="0" smtClean="0"/>
              <a:t>&gt;</a:t>
            </a:r>
            <a:r>
              <a:rPr lang="en-US" sz="1800" b="1" dirty="0" smtClean="0">
                <a:solidFill>
                  <a:schemeClr val="accent2"/>
                </a:solidFill>
              </a:rPr>
              <a:t> </a:t>
            </a:r>
            <a:r>
              <a:rPr lang="en-US" sz="1800" b="1" dirty="0" err="1" smtClean="0">
                <a:solidFill>
                  <a:schemeClr val="accent2"/>
                </a:solidFill>
              </a:rPr>
              <a:t>set_clock_gating_style</a:t>
            </a:r>
            <a:r>
              <a:rPr lang="en-US" sz="1800" b="1" dirty="0" smtClean="0">
                <a:solidFill>
                  <a:schemeClr val="accent2"/>
                </a:solidFill>
              </a:rPr>
              <a:t>  -pos {inv nor </a:t>
            </a:r>
            <a:r>
              <a:rPr lang="en-US" sz="1800" b="1" dirty="0" err="1" smtClean="0">
                <a:solidFill>
                  <a:schemeClr val="accent2"/>
                </a:solidFill>
              </a:rPr>
              <a:t>buf</a:t>
            </a:r>
            <a:r>
              <a:rPr lang="en-US" sz="1800" b="1" dirty="0" smtClean="0">
                <a:solidFill>
                  <a:schemeClr val="accent2"/>
                </a:solidFill>
              </a:rPr>
              <a:t>} -</a:t>
            </a:r>
            <a:r>
              <a:rPr lang="en-US" sz="1800" b="1" dirty="0" err="1" smtClean="0">
                <a:solidFill>
                  <a:schemeClr val="accent2"/>
                </a:solidFill>
              </a:rPr>
              <a:t>neg</a:t>
            </a:r>
            <a:r>
              <a:rPr lang="en-US" sz="1800" b="1" dirty="0" smtClean="0">
                <a:solidFill>
                  <a:schemeClr val="accent2"/>
                </a:solidFill>
              </a:rPr>
              <a:t> {inv and inv}</a:t>
            </a:r>
          </a:p>
          <a:p>
            <a:r>
              <a:rPr lang="en-US" sz="1800" b="1" dirty="0" err="1" smtClean="0"/>
              <a:t>dc_shell</a:t>
            </a:r>
            <a:r>
              <a:rPr lang="en-US" sz="1800" b="1" dirty="0" smtClean="0"/>
              <a:t>&gt;</a:t>
            </a:r>
            <a:r>
              <a:rPr lang="en-US" sz="1800" b="1" dirty="0" smtClean="0">
                <a:solidFill>
                  <a:schemeClr val="accent2"/>
                </a:solidFill>
              </a:rPr>
              <a:t> elaborate </a:t>
            </a:r>
            <a:r>
              <a:rPr lang="en-US" sz="1800" b="1" dirty="0" err="1" smtClean="0">
                <a:solidFill>
                  <a:schemeClr val="accent2"/>
                </a:solidFill>
              </a:rPr>
              <a:t>sm_seq</a:t>
            </a:r>
            <a:r>
              <a:rPr lang="en-US" sz="2400" b="1" dirty="0" smtClean="0">
                <a:solidFill>
                  <a:schemeClr val="accent2"/>
                </a:solidFill>
              </a:rPr>
              <a:t> -</a:t>
            </a:r>
            <a:r>
              <a:rPr lang="en-US" sz="2400" b="1" dirty="0" err="1" smtClean="0">
                <a:solidFill>
                  <a:schemeClr val="accent2"/>
                </a:solidFill>
              </a:rPr>
              <a:t>gate_clock</a:t>
            </a:r>
            <a:endParaRPr lang="en-US" sz="1800" b="1" dirty="0" smtClean="0">
              <a:solidFill>
                <a:schemeClr val="accent2"/>
              </a:solidFill>
            </a:endParaRPr>
          </a:p>
          <a:p>
            <a:r>
              <a:rPr lang="en-US" dirty="0" smtClean="0"/>
              <a:t>Reports:</a:t>
            </a:r>
          </a:p>
          <a:p>
            <a:r>
              <a:rPr lang="en-US" sz="1800" b="1" dirty="0" err="1" smtClean="0"/>
              <a:t>dc_shell</a:t>
            </a:r>
            <a:r>
              <a:rPr lang="en-US" sz="1800" b="1" dirty="0" smtClean="0"/>
              <a:t>&gt;</a:t>
            </a:r>
            <a:r>
              <a:rPr lang="en-US" sz="1800" b="1" dirty="0" smtClean="0">
                <a:solidFill>
                  <a:schemeClr val="accent2"/>
                </a:solidFill>
              </a:rPr>
              <a:t> </a:t>
            </a:r>
            <a:r>
              <a:rPr lang="en-US" sz="1800" b="1" dirty="0" err="1" smtClean="0">
                <a:solidFill>
                  <a:schemeClr val="accent2"/>
                </a:solidFill>
              </a:rPr>
              <a:t>report_clock_gating</a:t>
            </a:r>
            <a:r>
              <a:rPr lang="en-US" sz="1800" b="1" dirty="0" smtClean="0">
                <a:solidFill>
                  <a:schemeClr val="accent2"/>
                </a:solidFill>
              </a:rPr>
              <a:t> &gt; reports/report_clock_gating_11.rpt</a:t>
            </a:r>
          </a:p>
          <a:p>
            <a:r>
              <a:rPr lang="en-US" sz="1800" b="1" dirty="0" err="1" smtClean="0"/>
              <a:t>dc_shell</a:t>
            </a:r>
            <a:r>
              <a:rPr lang="en-US" sz="1800" b="1" dirty="0" smtClean="0"/>
              <a:t>&gt; </a:t>
            </a:r>
            <a:r>
              <a:rPr lang="en-US" sz="1800" b="1" dirty="0" err="1" smtClean="0">
                <a:solidFill>
                  <a:schemeClr val="accent2"/>
                </a:solidFill>
              </a:rPr>
              <a:t>set_clock_skew</a:t>
            </a:r>
            <a:r>
              <a:rPr lang="en-US" sz="1800" b="1" dirty="0" smtClean="0">
                <a:solidFill>
                  <a:schemeClr val="accent2"/>
                </a:solidFill>
              </a:rPr>
              <a:t> ideal CLK</a:t>
            </a:r>
          </a:p>
          <a:p>
            <a:r>
              <a:rPr lang="en-US" sz="1800" b="1" dirty="0" err="1" smtClean="0"/>
              <a:t>dc_shell</a:t>
            </a:r>
            <a:r>
              <a:rPr lang="en-US" sz="1800" b="1" dirty="0" smtClean="0"/>
              <a:t>&gt; </a:t>
            </a:r>
            <a:r>
              <a:rPr lang="en-US" sz="1800" b="1" dirty="0" err="1" smtClean="0">
                <a:solidFill>
                  <a:schemeClr val="accent2"/>
                </a:solidFill>
              </a:rPr>
              <a:t>propagate_constraints</a:t>
            </a:r>
            <a:r>
              <a:rPr lang="en-US" sz="1800" b="1" dirty="0" smtClean="0">
                <a:solidFill>
                  <a:schemeClr val="accent2"/>
                </a:solidFill>
              </a:rPr>
              <a:t>  -</a:t>
            </a:r>
            <a:r>
              <a:rPr lang="en-US" sz="1800" b="1" dirty="0" err="1" smtClean="0">
                <a:solidFill>
                  <a:schemeClr val="accent2"/>
                </a:solidFill>
              </a:rPr>
              <a:t>gate_clock</a:t>
            </a:r>
            <a:endParaRPr lang="en-US" sz="1800" b="1" dirty="0" smtClean="0">
              <a:solidFill>
                <a:schemeClr val="accent2"/>
              </a:solidFill>
            </a:endParaRPr>
          </a:p>
          <a:p>
            <a:r>
              <a:rPr lang="en-US" dirty="0" smtClean="0"/>
              <a:t>Then compile</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 Compiler – Operand Isolation</a:t>
            </a:r>
            <a:endParaRPr lang="en-US" dirty="0"/>
          </a:p>
        </p:txBody>
      </p:sp>
      <p:pic>
        <p:nvPicPr>
          <p:cNvPr id="19460" name="Picture 4"/>
          <p:cNvPicPr>
            <a:picLocks noGrp="1" noChangeAspect="1" noChangeArrowheads="1"/>
          </p:cNvPicPr>
          <p:nvPr>
            <p:ph sz="quarter" idx="1"/>
          </p:nvPr>
        </p:nvPicPr>
        <p:blipFill>
          <a:blip r:embed="rId2"/>
          <a:stretch>
            <a:fillRect/>
          </a:stretch>
        </p:blipFill>
        <p:spPr bwMode="auto">
          <a:xfrm>
            <a:off x="1752600" y="4038600"/>
            <a:ext cx="4476750" cy="2628900"/>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4933950" y="2066925"/>
            <a:ext cx="3905250" cy="1895475"/>
          </a:xfrm>
          <a:prstGeom prst="rect">
            <a:avLst/>
          </a:prstGeom>
          <a:noFill/>
          <a:ln w="9525">
            <a:noFill/>
            <a:miter lim="800000"/>
            <a:headEnd/>
            <a:tailEnd/>
          </a:ln>
          <a:effectLst/>
        </p:spPr>
      </p:pic>
      <p:sp>
        <p:nvSpPr>
          <p:cNvPr id="7" name="Rectangle 6"/>
          <p:cNvSpPr/>
          <p:nvPr/>
        </p:nvSpPr>
        <p:spPr>
          <a:xfrm>
            <a:off x="685800" y="1981200"/>
            <a:ext cx="4572000" cy="2031325"/>
          </a:xfrm>
          <a:prstGeom prst="rect">
            <a:avLst/>
          </a:prstGeom>
        </p:spPr>
        <p:txBody>
          <a:bodyPr>
            <a:spAutoFit/>
          </a:bodyPr>
          <a:lstStyle/>
          <a:p>
            <a:r>
              <a:rPr lang="en-US" b="1" i="1" dirty="0" smtClean="0"/>
              <a:t>Problem</a:t>
            </a:r>
          </a:p>
          <a:p>
            <a:r>
              <a:rPr lang="en-US" dirty="0" smtClean="0"/>
              <a:t>Operands change inducing switching even when the output is being ignored</a:t>
            </a:r>
          </a:p>
          <a:p>
            <a:endParaRPr lang="en-US" b="1" i="1" dirty="0" smtClean="0"/>
          </a:p>
          <a:p>
            <a:endParaRPr lang="en-US" b="1" i="1" dirty="0" smtClean="0"/>
          </a:p>
          <a:p>
            <a:r>
              <a:rPr lang="en-US" b="1" i="1" dirty="0" smtClean="0"/>
              <a:t>Solution</a:t>
            </a:r>
          </a:p>
          <a:p>
            <a:r>
              <a:rPr lang="en-US" dirty="0" smtClean="0"/>
              <a:t>Isolate operands using the control signal</a:t>
            </a:r>
            <a:endParaRPr lang="en-US" dirty="0"/>
          </a:p>
        </p:txBody>
      </p:sp>
      <p:sp>
        <p:nvSpPr>
          <p:cNvPr id="6" name="Slide Number Placeholder 5"/>
          <p:cNvSpPr>
            <a:spLocks noGrp="1"/>
          </p:cNvSpPr>
          <p:nvPr>
            <p:ph type="sldNum" sz="quarter" idx="12"/>
          </p:nvPr>
        </p:nvSpPr>
        <p:spPr/>
        <p:txBody>
          <a:bodyPr/>
          <a:lstStyle/>
          <a:p>
            <a:fld id="{77CCBF01-E273-4FE3-99A7-149771BDE1D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Operand Isolation</a:t>
            </a:r>
            <a:endParaRPr lang="en-US" dirty="0"/>
          </a:p>
        </p:txBody>
      </p:sp>
      <p:sp>
        <p:nvSpPr>
          <p:cNvPr id="3" name="Content Placeholder 2"/>
          <p:cNvSpPr>
            <a:spLocks noGrp="1"/>
          </p:cNvSpPr>
          <p:nvPr>
            <p:ph sz="quarter" idx="1"/>
          </p:nvPr>
        </p:nvSpPr>
        <p:spPr/>
        <p:txBody>
          <a:bodyPr>
            <a:normAutofit/>
          </a:bodyPr>
          <a:lstStyle/>
          <a:p>
            <a:r>
              <a:rPr lang="en-US" dirty="0" err="1" smtClean="0"/>
              <a:t>Pragma</a:t>
            </a:r>
            <a:r>
              <a:rPr lang="en-US" dirty="0" smtClean="0"/>
              <a:t> Isolation Method ( in HDL code )</a:t>
            </a:r>
          </a:p>
          <a:p>
            <a:pPr lvl="1">
              <a:buNone/>
            </a:pPr>
            <a:r>
              <a:rPr lang="en-US" dirty="0" smtClean="0"/>
              <a:t>if ( c1=‘1’) then</a:t>
            </a:r>
          </a:p>
          <a:p>
            <a:pPr lvl="1">
              <a:buNone/>
            </a:pPr>
            <a:r>
              <a:rPr lang="en-US" dirty="0" smtClean="0"/>
              <a:t>	o &lt;= temp + b ; -- </a:t>
            </a:r>
            <a:r>
              <a:rPr lang="en-US" dirty="0" err="1" smtClean="0"/>
              <a:t>synopsys</a:t>
            </a:r>
            <a:r>
              <a:rPr lang="en-US" dirty="0" smtClean="0"/>
              <a:t> </a:t>
            </a:r>
            <a:r>
              <a:rPr lang="en-US" dirty="0" err="1" smtClean="0"/>
              <a:t>isolate_operands</a:t>
            </a:r>
            <a:endParaRPr lang="en-US" dirty="0" smtClean="0"/>
          </a:p>
          <a:p>
            <a:pPr lvl="1">
              <a:buNone/>
            </a:pPr>
            <a:r>
              <a:rPr lang="en-US" dirty="0" smtClean="0"/>
              <a:t>else </a:t>
            </a:r>
          </a:p>
          <a:p>
            <a:pPr lvl="1">
              <a:buNone/>
            </a:pPr>
            <a:r>
              <a:rPr lang="en-US" dirty="0" smtClean="0"/>
              <a:t>	o &lt;= g ;</a:t>
            </a:r>
          </a:p>
          <a:p>
            <a:pPr lvl="1">
              <a:buNone/>
            </a:pPr>
            <a:r>
              <a:rPr lang="en-US" dirty="0" smtClean="0"/>
              <a:t>end if ;</a:t>
            </a:r>
          </a:p>
          <a:p>
            <a:pPr lvl="1">
              <a:buNone/>
            </a:pPr>
            <a:endParaRPr lang="en-US" dirty="0" smtClean="0"/>
          </a:p>
          <a:p>
            <a:r>
              <a:rPr lang="en-US" dirty="0" smtClean="0"/>
              <a:t>Based on Synopsys </a:t>
            </a:r>
            <a:r>
              <a:rPr lang="en-US" dirty="0" err="1" smtClean="0"/>
              <a:t>Gtech</a:t>
            </a:r>
            <a:r>
              <a:rPr lang="en-US" dirty="0" smtClean="0"/>
              <a:t> Isolation Method</a:t>
            </a:r>
          </a:p>
          <a:p>
            <a:pPr lvl="1"/>
            <a:r>
              <a:rPr lang="en-US" dirty="0" smtClean="0"/>
              <a:t>DC Script:</a:t>
            </a:r>
          </a:p>
          <a:p>
            <a:pPr lvl="2"/>
            <a:r>
              <a:rPr lang="en-US" b="1" dirty="0" smtClean="0"/>
              <a:t> </a:t>
            </a:r>
            <a:r>
              <a:rPr lang="en-US" b="1" dirty="0" err="1" smtClean="0">
                <a:solidFill>
                  <a:schemeClr val="accent2"/>
                </a:solidFill>
              </a:rPr>
              <a:t>set_operand_isolation_cell</a:t>
            </a:r>
            <a:r>
              <a:rPr lang="en-US" b="1" dirty="0" smtClean="0">
                <a:solidFill>
                  <a:schemeClr val="accent2"/>
                </a:solidFill>
              </a:rPr>
              <a:t>  {FSM/DW02_MULT}</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 Compiler – Operand Isolation</a:t>
            </a:r>
            <a:endParaRPr lang="en-US" dirty="0"/>
          </a:p>
        </p:txBody>
      </p:sp>
      <p:sp>
        <p:nvSpPr>
          <p:cNvPr id="3" name="Content Placeholder 2"/>
          <p:cNvSpPr>
            <a:spLocks noGrp="1"/>
          </p:cNvSpPr>
          <p:nvPr>
            <p:ph sz="quarter" idx="1"/>
          </p:nvPr>
        </p:nvSpPr>
        <p:spPr/>
        <p:txBody>
          <a:bodyPr>
            <a:normAutofit/>
          </a:bodyPr>
          <a:lstStyle/>
          <a:p>
            <a:r>
              <a:rPr lang="en-US" dirty="0" smtClean="0"/>
              <a:t>Enable it by:</a:t>
            </a:r>
          </a:p>
          <a:p>
            <a:r>
              <a:rPr lang="en-US" sz="1800" b="1" dirty="0" err="1" smtClean="0"/>
              <a:t>dc_shell</a:t>
            </a:r>
            <a:r>
              <a:rPr lang="en-US" sz="1800" b="1" dirty="0" smtClean="0"/>
              <a:t>&gt; </a:t>
            </a:r>
            <a:r>
              <a:rPr lang="en-US" sz="1800" b="1" dirty="0" err="1" smtClean="0">
                <a:solidFill>
                  <a:schemeClr val="accent2"/>
                </a:solidFill>
              </a:rPr>
              <a:t>do_operand_isolation</a:t>
            </a:r>
            <a:r>
              <a:rPr lang="en-US" sz="1800" b="1" dirty="0" smtClean="0">
                <a:solidFill>
                  <a:schemeClr val="accent2"/>
                </a:solidFill>
              </a:rPr>
              <a:t> = true</a:t>
            </a:r>
          </a:p>
          <a:p>
            <a:r>
              <a:rPr lang="en-US" sz="1800" b="1" dirty="0" err="1" smtClean="0"/>
              <a:t>dc_shell</a:t>
            </a:r>
            <a:r>
              <a:rPr lang="en-US" sz="1800" b="1" dirty="0" smtClean="0"/>
              <a:t>&gt; </a:t>
            </a:r>
            <a:r>
              <a:rPr lang="en-US" sz="1800" b="1" dirty="0" err="1" smtClean="0">
                <a:solidFill>
                  <a:schemeClr val="accent2"/>
                </a:solidFill>
              </a:rPr>
              <a:t>set_operand_isolation_style</a:t>
            </a:r>
            <a:r>
              <a:rPr lang="en-US" sz="1800" b="1" dirty="0" smtClean="0">
                <a:solidFill>
                  <a:schemeClr val="accent2"/>
                </a:solidFill>
              </a:rPr>
              <a:t> -logic AND</a:t>
            </a:r>
          </a:p>
          <a:p>
            <a:r>
              <a:rPr lang="en-US" sz="1800" b="1" dirty="0" err="1" smtClean="0"/>
              <a:t>dc_shell</a:t>
            </a:r>
            <a:r>
              <a:rPr lang="en-US" sz="1800" b="1" dirty="0" smtClean="0"/>
              <a:t>&gt; </a:t>
            </a:r>
            <a:r>
              <a:rPr lang="en-US" sz="1800" b="1" dirty="0" err="1" smtClean="0">
                <a:solidFill>
                  <a:schemeClr val="accent2"/>
                </a:solidFill>
              </a:rPr>
              <a:t>set_operand_isolation_cell</a:t>
            </a:r>
            <a:r>
              <a:rPr lang="en-US" sz="1800" b="1" dirty="0" smtClean="0">
                <a:solidFill>
                  <a:schemeClr val="accent2"/>
                </a:solidFill>
              </a:rPr>
              <a:t>  {FSM/DW02_MULT}</a:t>
            </a:r>
          </a:p>
          <a:p>
            <a:r>
              <a:rPr lang="en-US" sz="1800" b="1" dirty="0" err="1" smtClean="0"/>
              <a:t>dc_shell</a:t>
            </a:r>
            <a:r>
              <a:rPr lang="en-US" sz="1800" b="1" dirty="0" smtClean="0"/>
              <a:t>&gt; </a:t>
            </a:r>
            <a:r>
              <a:rPr lang="en-US" sz="1800" b="1" dirty="0" err="1" smtClean="0">
                <a:solidFill>
                  <a:schemeClr val="accent2"/>
                </a:solidFill>
              </a:rPr>
              <a:t>set_operand_isolation_slack</a:t>
            </a:r>
            <a:r>
              <a:rPr lang="en-US" sz="1800" b="1" dirty="0" smtClean="0">
                <a:solidFill>
                  <a:schemeClr val="accent2"/>
                </a:solidFill>
              </a:rPr>
              <a:t> 2</a:t>
            </a:r>
          </a:p>
          <a:p>
            <a:r>
              <a:rPr lang="en-US" b="1" dirty="0" smtClean="0"/>
              <a:t>Then Compile</a:t>
            </a:r>
          </a:p>
          <a:p>
            <a:r>
              <a:rPr lang="en-US" dirty="0" smtClean="0"/>
              <a:t>Reports</a:t>
            </a:r>
          </a:p>
          <a:p>
            <a:r>
              <a:rPr lang="en-US" sz="1800" b="1" dirty="0" err="1" smtClean="0"/>
              <a:t>dc_shell</a:t>
            </a:r>
            <a:r>
              <a:rPr lang="en-US" sz="1800" b="1" dirty="0" smtClean="0"/>
              <a:t>&gt; </a:t>
            </a:r>
            <a:r>
              <a:rPr lang="en-US" sz="1800" b="1" dirty="0" err="1" smtClean="0">
                <a:solidFill>
                  <a:schemeClr val="accent2"/>
                </a:solidFill>
              </a:rPr>
              <a:t>report_operand_isolation</a:t>
            </a:r>
            <a:r>
              <a:rPr lang="en-US" sz="1800" b="1" dirty="0" smtClean="0">
                <a:solidFill>
                  <a:schemeClr val="accent2"/>
                </a:solidFill>
              </a:rPr>
              <a:t> &gt; reports/operand_isolation_12.rpt</a:t>
            </a:r>
          </a:p>
          <a:p>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Synthesize</a:t>
            </a:r>
            <a:endParaRPr lang="en-US" dirty="0"/>
          </a:p>
        </p:txBody>
      </p:sp>
      <p:sp>
        <p:nvSpPr>
          <p:cNvPr id="3" name="Content Placeholder 2"/>
          <p:cNvSpPr>
            <a:spLocks noGrp="1"/>
          </p:cNvSpPr>
          <p:nvPr>
            <p:ph sz="quarter" idx="1"/>
          </p:nvPr>
        </p:nvSpPr>
        <p:spPr/>
        <p:txBody>
          <a:bodyPr>
            <a:normAutofit/>
          </a:bodyPr>
          <a:lstStyle/>
          <a:p>
            <a:r>
              <a:rPr lang="en-US" sz="2000" dirty="0" smtClean="0"/>
              <a:t>The process of mapping </a:t>
            </a:r>
            <a:r>
              <a:rPr lang="en-US" sz="2000" b="1" dirty="0" smtClean="0"/>
              <a:t>RTL </a:t>
            </a:r>
            <a:r>
              <a:rPr lang="en-US" sz="2000" b="1" dirty="0" err="1" smtClean="0"/>
              <a:t>netlist</a:t>
            </a:r>
            <a:r>
              <a:rPr lang="en-US" sz="2000" b="1" dirty="0" smtClean="0"/>
              <a:t> into Gate-level </a:t>
            </a:r>
            <a:r>
              <a:rPr lang="en-US" sz="2000" b="1" dirty="0" err="1" smtClean="0"/>
              <a:t>netlist</a:t>
            </a:r>
            <a:endParaRPr lang="en-US" sz="2000" dirty="0" smtClean="0"/>
          </a:p>
          <a:p>
            <a:r>
              <a:rPr lang="en-US" sz="2000" dirty="0" smtClean="0"/>
              <a:t>We recommends Synopsys Design Compiler.</a:t>
            </a:r>
          </a:p>
          <a:p>
            <a:r>
              <a:rPr lang="en-US" sz="2000" dirty="0" smtClean="0"/>
              <a:t>Environment setup for Design Compiler</a:t>
            </a:r>
          </a:p>
          <a:p>
            <a:pPr lvl="1"/>
            <a:r>
              <a:rPr lang="en-US" sz="1400" b="1" dirty="0" smtClean="0">
                <a:solidFill>
                  <a:schemeClr val="tx2"/>
                </a:solidFill>
              </a:rPr>
              <a:t>% </a:t>
            </a:r>
            <a:r>
              <a:rPr lang="en-US" sz="1400" b="1" dirty="0" err="1" smtClean="0">
                <a:solidFill>
                  <a:schemeClr val="accent2"/>
                </a:solidFill>
              </a:rPr>
              <a:t>setenv</a:t>
            </a:r>
            <a:r>
              <a:rPr lang="en-US" sz="1400" b="1" dirty="0" smtClean="0">
                <a:solidFill>
                  <a:schemeClr val="accent2"/>
                </a:solidFill>
              </a:rPr>
              <a:t> SYNOPSYS /opt/</a:t>
            </a:r>
            <a:r>
              <a:rPr lang="en-US" sz="1400" b="1" dirty="0" err="1" smtClean="0">
                <a:solidFill>
                  <a:schemeClr val="accent2"/>
                </a:solidFill>
              </a:rPr>
              <a:t>synopsys</a:t>
            </a:r>
            <a:r>
              <a:rPr lang="en-US" sz="1400" b="1" dirty="0" smtClean="0">
                <a:solidFill>
                  <a:schemeClr val="accent2"/>
                </a:solidFill>
              </a:rPr>
              <a:t>/Z-2007.05-sp3</a:t>
            </a:r>
          </a:p>
          <a:p>
            <a:pPr lvl="1"/>
            <a:r>
              <a:rPr lang="en-US" sz="1400" b="1" dirty="0" smtClean="0">
                <a:solidFill>
                  <a:schemeClr val="tx2"/>
                </a:solidFill>
              </a:rPr>
              <a:t>% </a:t>
            </a:r>
            <a:r>
              <a:rPr lang="en-US" sz="1400" b="1" dirty="0" err="1" smtClean="0">
                <a:solidFill>
                  <a:schemeClr val="accent2"/>
                </a:solidFill>
              </a:rPr>
              <a:t>setenv</a:t>
            </a:r>
            <a:r>
              <a:rPr lang="en-US" sz="1400" b="1" dirty="0" smtClean="0">
                <a:solidFill>
                  <a:schemeClr val="accent2"/>
                </a:solidFill>
              </a:rPr>
              <a:t> LM_LICENSE_FILE /opt/licenses/license.dat</a:t>
            </a:r>
          </a:p>
          <a:p>
            <a:pPr lvl="1"/>
            <a:r>
              <a:rPr lang="en-US" sz="1400" b="1" dirty="0" smtClean="0">
                <a:solidFill>
                  <a:schemeClr val="tx2"/>
                </a:solidFill>
              </a:rPr>
              <a:t>% </a:t>
            </a:r>
            <a:r>
              <a:rPr lang="en-US" sz="1400" b="1" dirty="0" smtClean="0">
                <a:solidFill>
                  <a:schemeClr val="accent2"/>
                </a:solidFill>
              </a:rPr>
              <a:t>set path = ($SYNOPSYS/</a:t>
            </a:r>
            <a:r>
              <a:rPr lang="en-US" sz="1400" b="1" dirty="0" err="1" smtClean="0">
                <a:solidFill>
                  <a:schemeClr val="accent2"/>
                </a:solidFill>
              </a:rPr>
              <a:t>linux</a:t>
            </a:r>
            <a:r>
              <a:rPr lang="en-US" sz="1400" b="1" dirty="0" smtClean="0">
                <a:solidFill>
                  <a:schemeClr val="accent2"/>
                </a:solidFill>
              </a:rPr>
              <a:t>/</a:t>
            </a:r>
            <a:r>
              <a:rPr lang="en-US" sz="1400" b="1" dirty="0" err="1" smtClean="0">
                <a:solidFill>
                  <a:schemeClr val="accent2"/>
                </a:solidFill>
              </a:rPr>
              <a:t>syn</a:t>
            </a:r>
            <a:r>
              <a:rPr lang="en-US" sz="1400" b="1" dirty="0" smtClean="0">
                <a:solidFill>
                  <a:schemeClr val="accent2"/>
                </a:solidFill>
              </a:rPr>
              <a:t>/bin $path)</a:t>
            </a:r>
          </a:p>
          <a:p>
            <a:r>
              <a:rPr lang="en-US" sz="2000" dirty="0" smtClean="0"/>
              <a:t>Starting DC:</a:t>
            </a:r>
          </a:p>
          <a:p>
            <a:pPr lvl="1"/>
            <a:r>
              <a:rPr lang="en-US" sz="2000" dirty="0" err="1" smtClean="0"/>
              <a:t>dc_shell</a:t>
            </a:r>
            <a:r>
              <a:rPr lang="en-US" sz="2000" dirty="0" smtClean="0"/>
              <a:t> &amp; </a:t>
            </a:r>
            <a:r>
              <a:rPr lang="en-US" sz="2000" dirty="0" err="1" smtClean="0"/>
              <a:t>dc_shell</a:t>
            </a:r>
            <a:r>
              <a:rPr lang="en-US" sz="2000" dirty="0" smtClean="0"/>
              <a:t>-t (TCL)</a:t>
            </a:r>
          </a:p>
          <a:p>
            <a:pPr lvl="1"/>
            <a:r>
              <a:rPr lang="en-US" sz="2000" dirty="0" err="1" smtClean="0"/>
              <a:t>design_vision</a:t>
            </a:r>
            <a:endParaRPr lang="en-US" sz="2000" dirty="0"/>
          </a:p>
        </p:txBody>
      </p:sp>
      <p:pic>
        <p:nvPicPr>
          <p:cNvPr id="15362"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410200" y="3581400"/>
            <a:ext cx="2901783" cy="287655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7CCBF01-E273-4FE3-99A7-149771BDE1D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Synthesize with </a:t>
            </a:r>
            <a:r>
              <a:rPr lang="en-US" dirty="0" err="1" smtClean="0"/>
              <a:t>StYLe</a:t>
            </a:r>
            <a:r>
              <a:rPr lang="en-US" dirty="0" smtClean="0"/>
              <a:t>!</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Use scripts</a:t>
            </a:r>
          </a:p>
          <a:p>
            <a:pPr lvl="1"/>
            <a:r>
              <a:rPr lang="en-US" b="1" dirty="0" smtClean="0"/>
              <a:t>Automatic</a:t>
            </a:r>
          </a:p>
          <a:p>
            <a:pPr lvl="2"/>
            <a:r>
              <a:rPr lang="en-US" dirty="0" smtClean="0"/>
              <a:t>Press and run</a:t>
            </a:r>
          </a:p>
          <a:p>
            <a:pPr lvl="2"/>
            <a:r>
              <a:rPr lang="en-US" dirty="0" smtClean="0"/>
              <a:t>No user interaction required</a:t>
            </a:r>
          </a:p>
          <a:p>
            <a:pPr lvl="1"/>
            <a:r>
              <a:rPr lang="en-US" b="1" dirty="0" smtClean="0"/>
              <a:t>Less error prone</a:t>
            </a:r>
          </a:p>
          <a:p>
            <a:pPr lvl="2"/>
            <a:r>
              <a:rPr lang="en-US" dirty="0" smtClean="0"/>
              <a:t>Avoids user’s mistake during operating GUI interface</a:t>
            </a:r>
          </a:p>
          <a:p>
            <a:pPr lvl="1"/>
            <a:r>
              <a:rPr lang="en-US" b="1" dirty="0" smtClean="0"/>
              <a:t>Reusable</a:t>
            </a:r>
          </a:p>
          <a:p>
            <a:pPr lvl="2"/>
            <a:r>
              <a:rPr lang="en-US" dirty="0" smtClean="0"/>
              <a:t>Synthesis script can be easily modified for different projects</a:t>
            </a:r>
          </a:p>
          <a:p>
            <a:pPr lvl="1"/>
            <a:r>
              <a:rPr lang="en-US" b="1" dirty="0" smtClean="0"/>
              <a:t>Be procedural</a:t>
            </a:r>
          </a:p>
          <a:p>
            <a:pPr lvl="1"/>
            <a:r>
              <a:rPr lang="en-US" b="1" dirty="0" smtClean="0"/>
              <a:t>Suggestion: build your scripts with make</a:t>
            </a:r>
          </a:p>
          <a:p>
            <a:pPr lvl="1"/>
            <a:r>
              <a:rPr lang="en-US" b="1" dirty="0" smtClean="0"/>
              <a:t>Suggestion: organize your scripts</a:t>
            </a:r>
          </a:p>
          <a:p>
            <a:pPr lvl="2"/>
            <a:r>
              <a:rPr lang="en-US" b="1" dirty="0" smtClean="0"/>
              <a:t>Compile.tcl</a:t>
            </a:r>
          </a:p>
          <a:p>
            <a:pPr lvl="2"/>
            <a:r>
              <a:rPr lang="en-US" b="1" dirty="0" smtClean="0"/>
              <a:t>Constraints.tcl</a:t>
            </a:r>
          </a:p>
          <a:p>
            <a:pPr lvl="2"/>
            <a:r>
              <a:rPr lang="en-US" b="1" dirty="0" smtClean="0"/>
              <a:t>Util.tcl	…</a:t>
            </a:r>
            <a:endParaRPr lang="en-US" b="1"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your work!</a:t>
            </a:r>
            <a:endParaRPr lang="en-US" dirty="0"/>
          </a:p>
        </p:txBody>
      </p:sp>
      <p:sp>
        <p:nvSpPr>
          <p:cNvPr id="3" name="Content Placeholder 2"/>
          <p:cNvSpPr>
            <a:spLocks noGrp="1"/>
          </p:cNvSpPr>
          <p:nvPr>
            <p:ph sz="quarter" idx="1"/>
          </p:nvPr>
        </p:nvSpPr>
        <p:spPr/>
        <p:txBody>
          <a:bodyPr>
            <a:normAutofit/>
          </a:bodyPr>
          <a:lstStyle/>
          <a:p>
            <a:r>
              <a:rPr lang="en-US" dirty="0" smtClean="0"/>
              <a:t>Remove unconnected ports before saving the synthesis design</a:t>
            </a:r>
          </a:p>
          <a:p>
            <a:r>
              <a:rPr lang="en-US" dirty="0" smtClean="0"/>
              <a:t>Save synthesized design and info</a:t>
            </a:r>
          </a:p>
          <a:p>
            <a:pPr lvl="1"/>
            <a:r>
              <a:rPr lang="en-US" dirty="0" err="1" smtClean="0"/>
              <a:t>XXX_syn.db</a:t>
            </a:r>
            <a:r>
              <a:rPr lang="en-US" dirty="0" smtClean="0"/>
              <a:t>		</a:t>
            </a:r>
            <a:r>
              <a:rPr lang="en-US" sz="1800" dirty="0" err="1" smtClean="0"/>
              <a:t>SynopsysDB</a:t>
            </a:r>
            <a:r>
              <a:rPr lang="en-US" sz="1800" dirty="0" smtClean="0"/>
              <a:t> file</a:t>
            </a:r>
            <a:endParaRPr lang="en-US" dirty="0" smtClean="0"/>
          </a:p>
          <a:p>
            <a:pPr lvl="1"/>
            <a:r>
              <a:rPr lang="en-US" dirty="0" err="1" smtClean="0"/>
              <a:t>XXX_syn.v</a:t>
            </a:r>
            <a:r>
              <a:rPr lang="en-US" dirty="0" smtClean="0"/>
              <a:t>		</a:t>
            </a:r>
            <a:r>
              <a:rPr lang="en-US" sz="1800" dirty="0" err="1" smtClean="0"/>
              <a:t>Verilog</a:t>
            </a:r>
            <a:r>
              <a:rPr lang="en-US" sz="1800" dirty="0" smtClean="0"/>
              <a:t> gate-level </a:t>
            </a:r>
            <a:r>
              <a:rPr lang="en-US" sz="1800" dirty="0" err="1" smtClean="0"/>
              <a:t>netlist</a:t>
            </a:r>
            <a:endParaRPr lang="en-US" dirty="0" smtClean="0"/>
          </a:p>
          <a:p>
            <a:pPr lvl="1"/>
            <a:r>
              <a:rPr lang="en-US" dirty="0" smtClean="0"/>
              <a:t>XXX_syn.sdf	   </a:t>
            </a:r>
            <a:r>
              <a:rPr lang="en-US" sz="1800" dirty="0" smtClean="0"/>
              <a:t>back annotated time info for gate-level </a:t>
            </a:r>
            <a:r>
              <a:rPr lang="en-US" sz="1800" dirty="0" err="1" smtClean="0"/>
              <a:t>netlist</a:t>
            </a:r>
            <a:endParaRPr lang="en-US" dirty="0" smtClean="0"/>
          </a:p>
          <a:p>
            <a:pPr lvl="1"/>
            <a:r>
              <a:rPr lang="en-US" dirty="0" err="1" smtClean="0"/>
              <a:t>XXX_syn.spef</a:t>
            </a:r>
            <a:r>
              <a:rPr lang="en-US" dirty="0" smtClean="0"/>
              <a:t>   </a:t>
            </a:r>
            <a:r>
              <a:rPr lang="en-US" sz="1800" dirty="0" smtClean="0"/>
              <a:t>parasitic info (RC) of the gate-level </a:t>
            </a:r>
            <a:r>
              <a:rPr lang="en-US" sz="1800" dirty="0" err="1" smtClean="0"/>
              <a:t>netlist</a:t>
            </a:r>
            <a:endParaRPr lang="en-US" sz="2000" dirty="0" smtClean="0"/>
          </a:p>
          <a:p>
            <a:endParaRPr lang="en-US" dirty="0"/>
          </a:p>
        </p:txBody>
      </p:sp>
      <p:pic>
        <p:nvPicPr>
          <p:cNvPr id="20482" name="Picture 2"/>
          <p:cNvPicPr>
            <a:picLocks noChangeAspect="1" noChangeArrowheads="1"/>
          </p:cNvPicPr>
          <p:nvPr/>
        </p:nvPicPr>
        <p:blipFill>
          <a:blip r:embed="rId2"/>
          <a:srcRect/>
          <a:stretch>
            <a:fillRect/>
          </a:stretch>
        </p:blipFill>
        <p:spPr bwMode="auto">
          <a:xfrm>
            <a:off x="228600" y="5029200"/>
            <a:ext cx="8725647" cy="1219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7CCBF01-E273-4FE3-99A7-149771BDE1D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Notes</a:t>
            </a:r>
            <a:endParaRPr lang="en-US" dirty="0"/>
          </a:p>
        </p:txBody>
      </p:sp>
      <p:sp>
        <p:nvSpPr>
          <p:cNvPr id="3" name="Content Placeholder 2"/>
          <p:cNvSpPr>
            <a:spLocks noGrp="1"/>
          </p:cNvSpPr>
          <p:nvPr>
            <p:ph sz="quarter" idx="1"/>
          </p:nvPr>
        </p:nvSpPr>
        <p:spPr/>
        <p:txBody>
          <a:bodyPr>
            <a:noAutofit/>
          </a:bodyPr>
          <a:lstStyle/>
          <a:p>
            <a:r>
              <a:rPr lang="en-US" sz="2400" dirty="0" smtClean="0"/>
              <a:t>Analyze package files (if any exists) before elaboration</a:t>
            </a:r>
          </a:p>
          <a:p>
            <a:r>
              <a:rPr lang="en-US" sz="2400" dirty="0" smtClean="0"/>
              <a:t>Current design is one of the elaborated ones.</a:t>
            </a:r>
          </a:p>
          <a:p>
            <a:r>
              <a:rPr lang="en-US" sz="2400" dirty="0" smtClean="0"/>
              <a:t>Note </a:t>
            </a:r>
            <a:r>
              <a:rPr lang="en-US" sz="2400" dirty="0" err="1" smtClean="0"/>
              <a:t>files’order</a:t>
            </a:r>
            <a:r>
              <a:rPr lang="en-US" sz="2400" dirty="0" smtClean="0"/>
              <a:t> when using </a:t>
            </a:r>
            <a:r>
              <a:rPr lang="en-US" sz="2400" b="1" dirty="0" err="1" smtClean="0"/>
              <a:t>analyzecommand</a:t>
            </a:r>
            <a:endParaRPr lang="en-US" sz="2400" b="1" dirty="0" smtClean="0"/>
          </a:p>
          <a:p>
            <a:r>
              <a:rPr lang="en-US" sz="2400" dirty="0" smtClean="0"/>
              <a:t>Use </a:t>
            </a:r>
            <a:r>
              <a:rPr lang="en-US" sz="2400" b="1" dirty="0" err="1" smtClean="0"/>
              <a:t>reset_switching_activitycommand</a:t>
            </a:r>
            <a:r>
              <a:rPr lang="en-US" sz="2400" b="1" dirty="0" smtClean="0"/>
              <a:t> before </a:t>
            </a:r>
            <a:r>
              <a:rPr lang="en-US" sz="2400" b="1" dirty="0" err="1" smtClean="0"/>
              <a:t>read_saifcommand</a:t>
            </a:r>
            <a:endParaRPr lang="en-US" sz="2400" b="1" dirty="0" smtClean="0"/>
          </a:p>
          <a:p>
            <a:r>
              <a:rPr lang="en-US" sz="2400" dirty="0" smtClean="0"/>
              <a:t>Use </a:t>
            </a:r>
            <a:r>
              <a:rPr lang="en-US" sz="2400" b="1" dirty="0" err="1" smtClean="0"/>
              <a:t>check_design–post_layoutto</a:t>
            </a:r>
            <a:r>
              <a:rPr lang="en-US" sz="2400" b="1" dirty="0" smtClean="0"/>
              <a:t> understand current design errors and warnings</a:t>
            </a:r>
          </a:p>
          <a:p>
            <a:r>
              <a:rPr lang="en-US" sz="2400" dirty="0" smtClean="0"/>
              <a:t>Annotate switching activity before and after each compile</a:t>
            </a:r>
            <a:endParaRPr lang="en-US" sz="2400"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Notes</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You are </a:t>
            </a:r>
            <a:r>
              <a:rPr lang="en-US" dirty="0" err="1" smtClean="0"/>
              <a:t>notallowed</a:t>
            </a:r>
            <a:r>
              <a:rPr lang="en-US" dirty="0" smtClean="0"/>
              <a:t> to use </a:t>
            </a:r>
            <a:r>
              <a:rPr lang="en-US" b="1" dirty="0" smtClean="0"/>
              <a:t>–</a:t>
            </a:r>
            <a:r>
              <a:rPr lang="en-US" b="1" dirty="0" err="1" smtClean="0"/>
              <a:t>rtl_directoption</a:t>
            </a:r>
            <a:r>
              <a:rPr lang="en-US" b="1" dirty="0" smtClean="0"/>
              <a:t> for </a:t>
            </a:r>
            <a:r>
              <a:rPr lang="en-US" b="1" dirty="0" err="1" smtClean="0"/>
              <a:t>read_saif</a:t>
            </a:r>
            <a:r>
              <a:rPr lang="en-US" b="1" dirty="0" smtClean="0"/>
              <a:t> command in </a:t>
            </a:r>
            <a:r>
              <a:rPr lang="en-US" b="1" dirty="0" err="1" smtClean="0"/>
              <a:t>dc_shell</a:t>
            </a:r>
            <a:endParaRPr lang="en-US" b="1" dirty="0" smtClean="0"/>
          </a:p>
          <a:p>
            <a:r>
              <a:rPr lang="en-US" dirty="0" smtClean="0"/>
              <a:t>Do </a:t>
            </a:r>
            <a:r>
              <a:rPr lang="en-US" dirty="0" err="1" smtClean="0"/>
              <a:t>notuse</a:t>
            </a:r>
            <a:r>
              <a:rPr lang="en-US" dirty="0" smtClean="0"/>
              <a:t> generate loops during back SAIF file generation using file DPFLI.</a:t>
            </a:r>
          </a:p>
          <a:p>
            <a:r>
              <a:rPr lang="en-US" dirty="0" smtClean="0"/>
              <a:t>Different reports generated by Synopsys Design Compiler:</a:t>
            </a:r>
          </a:p>
          <a:p>
            <a:pPr lvl="1"/>
            <a:r>
              <a:rPr lang="en-US" dirty="0" err="1" smtClean="0"/>
              <a:t>report_clock</a:t>
            </a:r>
            <a:endParaRPr lang="en-US" dirty="0" smtClean="0"/>
          </a:p>
          <a:p>
            <a:pPr lvl="1"/>
            <a:r>
              <a:rPr lang="en-US" dirty="0" err="1" smtClean="0"/>
              <a:t>report_bus</a:t>
            </a:r>
            <a:endParaRPr lang="en-US" dirty="0" smtClean="0"/>
          </a:p>
          <a:p>
            <a:pPr lvl="1"/>
            <a:r>
              <a:rPr lang="en-US" dirty="0" err="1" smtClean="0"/>
              <a:t>report_references</a:t>
            </a:r>
            <a:endParaRPr lang="en-US" dirty="0" smtClean="0"/>
          </a:p>
          <a:p>
            <a:pPr lvl="1"/>
            <a:r>
              <a:rPr lang="en-US" dirty="0" err="1" smtClean="0"/>
              <a:t>report_net</a:t>
            </a:r>
            <a:endParaRPr lang="en-US" dirty="0" smtClean="0"/>
          </a:p>
          <a:p>
            <a:pPr lvl="1"/>
            <a:r>
              <a:rPr lang="en-US" dirty="0" err="1" smtClean="0"/>
              <a:t>report_cell</a:t>
            </a:r>
            <a:endParaRPr lang="en-US" dirty="0" smtClean="0"/>
          </a:p>
          <a:p>
            <a:pPr lvl="1"/>
            <a:r>
              <a:rPr lang="en-US" dirty="0" err="1" smtClean="0"/>
              <a:t>report_timing</a:t>
            </a:r>
            <a:r>
              <a:rPr lang="en-US" dirty="0" smtClean="0"/>
              <a:t> –delay min/max –</a:t>
            </a:r>
            <a:r>
              <a:rPr lang="en-US" dirty="0" err="1" smtClean="0"/>
              <a:t>max_path</a:t>
            </a:r>
            <a:endParaRPr lang="en-US" dirty="0" smtClean="0"/>
          </a:p>
          <a:p>
            <a:pPr lvl="1"/>
            <a:r>
              <a:rPr lang="en-US" dirty="0" err="1" smtClean="0"/>
              <a:t>report_constraint</a:t>
            </a:r>
            <a:r>
              <a:rPr lang="en-US" dirty="0" smtClean="0"/>
              <a:t> –</a:t>
            </a:r>
            <a:r>
              <a:rPr lang="en-US" dirty="0" err="1" smtClean="0"/>
              <a:t>all_violators</a:t>
            </a:r>
            <a:endParaRPr lang="en-US" dirty="0" smtClean="0"/>
          </a:p>
          <a:p>
            <a:pPr lvl="1"/>
            <a:r>
              <a:rPr lang="en-US" dirty="0" err="1" smtClean="0"/>
              <a:t>report_resources</a:t>
            </a:r>
            <a:endParaRPr lang="en-US" dirty="0" smtClean="0"/>
          </a:p>
          <a:p>
            <a:pPr>
              <a:buNone/>
            </a:pPr>
            <a:r>
              <a:rPr lang="en-US" dirty="0" smtClean="0"/>
              <a:t>….</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Synthesis Results</a:t>
            </a:r>
            <a:endParaRPr lang="en-US" dirty="0"/>
          </a:p>
        </p:txBody>
      </p:sp>
      <p:sp>
        <p:nvSpPr>
          <p:cNvPr id="6" name="Content Placeholder 5"/>
          <p:cNvSpPr>
            <a:spLocks noGrp="1"/>
          </p:cNvSpPr>
          <p:nvPr>
            <p:ph sz="quarter" idx="1"/>
          </p:nvPr>
        </p:nvSpPr>
        <p:spPr/>
        <p:txBody>
          <a:bodyPr/>
          <a:lstStyle/>
          <a:p>
            <a:r>
              <a:rPr lang="en-US" dirty="0" smtClean="0"/>
              <a:t>Synthesis is just a tool</a:t>
            </a:r>
          </a:p>
          <a:p>
            <a:pPr lvl="1"/>
            <a:r>
              <a:rPr lang="en-US" dirty="0" smtClean="0"/>
              <a:t>Synthesis tools do not magically generate circuits</a:t>
            </a:r>
          </a:p>
          <a:p>
            <a:pPr lvl="1"/>
            <a:r>
              <a:rPr lang="en-US" dirty="0" smtClean="0"/>
              <a:t>They are supposed to generate exactly the circuit that you want</a:t>
            </a:r>
          </a:p>
          <a:p>
            <a:pPr lvl="1"/>
            <a:r>
              <a:rPr lang="en-US" dirty="0" smtClean="0"/>
              <a:t>You must have a good idea of what the synthesis result will be</a:t>
            </a:r>
          </a:p>
          <a:p>
            <a:endParaRPr lang="en-US" sz="2800" dirty="0" smtClean="0"/>
          </a:p>
          <a:p>
            <a:endParaRPr lang="en-US" sz="2800" dirty="0" smtClean="0"/>
          </a:p>
          <a:p>
            <a:pPr algn="ctr">
              <a:buNone/>
            </a:pPr>
            <a:r>
              <a:rPr lang="en-US" sz="2800" dirty="0" smtClean="0">
                <a:solidFill>
                  <a:srgbClr val="FF0000"/>
                </a:solidFill>
              </a:rPr>
              <a:t>If the result is not as you expect, you should convince the synthesizer to produce the correct result.</a:t>
            </a:r>
            <a:endParaRPr lang="en-US" dirty="0">
              <a:solidFill>
                <a:srgbClr val="FF0000"/>
              </a:solidFill>
            </a:endParaRPr>
          </a:p>
        </p:txBody>
      </p:sp>
      <p:sp>
        <p:nvSpPr>
          <p:cNvPr id="7" name="Slide Number Placeholder 6"/>
          <p:cNvSpPr>
            <a:spLocks noGrp="1"/>
          </p:cNvSpPr>
          <p:nvPr>
            <p:ph type="sldNum" sz="quarter" idx="12"/>
          </p:nvPr>
        </p:nvSpPr>
        <p:spPr/>
        <p:txBody>
          <a:bodyPr/>
          <a:lstStyle/>
          <a:p>
            <a:fld id="{77CCBF01-E273-4FE3-99A7-149771BDE1D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Back-end design</a:t>
            </a:r>
            <a:endParaRPr lang="en-US" dirty="0"/>
          </a:p>
        </p:txBody>
      </p:sp>
      <p:sp>
        <p:nvSpPr>
          <p:cNvPr id="6" name="Text Placeholder 5"/>
          <p:cNvSpPr>
            <a:spLocks noGrp="1"/>
          </p:cNvSpPr>
          <p:nvPr>
            <p:ph type="body" idx="1"/>
          </p:nvPr>
        </p:nvSpPr>
        <p:spPr/>
        <p:txBody>
          <a:bodyPr/>
          <a:lstStyle/>
          <a:p>
            <a:r>
              <a:rPr lang="en-US" dirty="0" smtClean="0"/>
              <a:t>Part I: Placement &amp; Routing</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P&amp;R</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56</a:t>
            </a:fld>
            <a:endParaRPr lang="en-US"/>
          </a:p>
        </p:txBody>
      </p:sp>
      <p:sp>
        <p:nvSpPr>
          <p:cNvPr id="4" name="Content Placeholder 3"/>
          <p:cNvSpPr>
            <a:spLocks noGrp="1"/>
          </p:cNvSpPr>
          <p:nvPr>
            <p:ph sz="quarter" idx="1"/>
          </p:nvPr>
        </p:nvSpPr>
        <p:spPr/>
        <p:txBody>
          <a:bodyPr/>
          <a:lstStyle/>
          <a:p>
            <a:r>
              <a:rPr lang="en-US" dirty="0" smtClean="0"/>
              <a:t>Converting </a:t>
            </a:r>
            <a:r>
              <a:rPr lang="en-US" dirty="0" err="1" smtClean="0"/>
              <a:t>netlist</a:t>
            </a:r>
            <a:r>
              <a:rPr lang="en-US" dirty="0" smtClean="0"/>
              <a:t> or design to physical layout.</a:t>
            </a:r>
            <a:endParaRPr lang="en-US" dirty="0"/>
          </a:p>
        </p:txBody>
      </p:sp>
      <p:pic>
        <p:nvPicPr>
          <p:cNvPr id="28674" name="Picture 2"/>
          <p:cNvPicPr>
            <a:picLocks noChangeAspect="1" noChangeArrowheads="1"/>
          </p:cNvPicPr>
          <p:nvPr/>
        </p:nvPicPr>
        <p:blipFill>
          <a:blip r:embed="rId2"/>
          <a:srcRect/>
          <a:stretch>
            <a:fillRect/>
          </a:stretch>
        </p:blipFill>
        <p:spPr bwMode="auto">
          <a:xfrm>
            <a:off x="914400" y="2362200"/>
            <a:ext cx="7277100" cy="2468533"/>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SoC</a:t>
            </a:r>
            <a:r>
              <a:rPr lang="en-US" dirty="0" smtClean="0"/>
              <a:t> Encounter</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57</a:t>
            </a:fld>
            <a:endParaRPr lang="en-US"/>
          </a:p>
        </p:txBody>
      </p:sp>
      <p:sp>
        <p:nvSpPr>
          <p:cNvPr id="4" name="Content Placeholder 3"/>
          <p:cNvSpPr>
            <a:spLocks noGrp="1"/>
          </p:cNvSpPr>
          <p:nvPr>
            <p:ph sz="quarter" idx="1"/>
          </p:nvPr>
        </p:nvSpPr>
        <p:spPr/>
        <p:txBody>
          <a:bodyPr/>
          <a:lstStyle/>
          <a:p>
            <a:r>
              <a:rPr lang="en-US" dirty="0" smtClean="0"/>
              <a:t>We use Cadence </a:t>
            </a:r>
            <a:r>
              <a:rPr lang="en-US" dirty="0" err="1" smtClean="0"/>
              <a:t>SoC</a:t>
            </a:r>
            <a:r>
              <a:rPr lang="en-US" dirty="0" smtClean="0"/>
              <a:t> Encounter 8.1 for Layout.</a:t>
            </a:r>
          </a:p>
          <a:p>
            <a:pPr algn="just"/>
            <a:r>
              <a:rPr lang="en-US" altLang="zh-TW" dirty="0" smtClean="0"/>
              <a:t>SOCE is a platform and integrates </a:t>
            </a:r>
          </a:p>
          <a:p>
            <a:pPr lvl="1" algn="just"/>
            <a:r>
              <a:rPr lang="en-US" altLang="zh-TW" dirty="0" smtClean="0"/>
              <a:t>First Encounter Ultra   </a:t>
            </a:r>
          </a:p>
          <a:p>
            <a:pPr lvl="1" algn="just"/>
            <a:r>
              <a:rPr lang="en-US" altLang="zh-TW" dirty="0" err="1" smtClean="0"/>
              <a:t>CeltIC</a:t>
            </a:r>
            <a:r>
              <a:rPr lang="en-US" altLang="zh-TW" dirty="0" smtClean="0"/>
              <a:t>   </a:t>
            </a:r>
          </a:p>
          <a:p>
            <a:pPr lvl="1" algn="just"/>
            <a:r>
              <a:rPr lang="en-US" altLang="zh-TW" dirty="0" err="1" smtClean="0"/>
              <a:t>NanoRoute</a:t>
            </a:r>
            <a:endParaRPr lang="en-US" altLang="zh-TW" dirty="0" smtClean="0"/>
          </a:p>
          <a:p>
            <a:pPr lvl="1" algn="just"/>
            <a:r>
              <a:rPr lang="en-US" altLang="zh-TW" dirty="0" err="1" smtClean="0"/>
              <a:t>SignalStorm</a:t>
            </a:r>
            <a:r>
              <a:rPr lang="en-US" altLang="zh-TW" dirty="0" smtClean="0"/>
              <a:t> NDC </a:t>
            </a:r>
          </a:p>
          <a:p>
            <a:pPr lvl="1" algn="just"/>
            <a:r>
              <a:rPr lang="en-US" altLang="zh-TW" dirty="0" err="1" smtClean="0"/>
              <a:t>VoltageStorm</a:t>
            </a:r>
            <a:r>
              <a:rPr lang="en-US" altLang="zh-TW" dirty="0" smtClean="0"/>
              <a:t> </a:t>
            </a:r>
          </a:p>
          <a:p>
            <a:pPr lvl="1" algn="just"/>
            <a:r>
              <a:rPr lang="en-US" altLang="zh-TW" dirty="0" smtClean="0"/>
              <a:t>Fire&amp; Ice QXC</a:t>
            </a:r>
          </a:p>
          <a:p>
            <a:endParaRPr lang="en-US" dirty="0"/>
          </a:p>
        </p:txBody>
      </p:sp>
      <p:pic>
        <p:nvPicPr>
          <p:cNvPr id="5" name="Picture 5"/>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427538" y="2205038"/>
            <a:ext cx="4127500" cy="4127500"/>
          </a:xfrm>
          <a:prstGeom prst="rect">
            <a:avLst/>
          </a:prstGeom>
          <a:noFill/>
          <a:ln w="12700">
            <a:noFill/>
            <a:miter lim="800000"/>
            <a:headEnd type="none" w="sm" len="sm"/>
            <a:tailEnd type="none" w="sm" len="sm"/>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flow</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58</a:t>
            </a:fld>
            <a:endParaRPr lang="en-US"/>
          </a:p>
        </p:txBody>
      </p:sp>
      <p:sp>
        <p:nvSpPr>
          <p:cNvPr id="4" name="Content Placeholder 3"/>
          <p:cNvSpPr>
            <a:spLocks noGrp="1"/>
          </p:cNvSpPr>
          <p:nvPr>
            <p:ph sz="quarter" idx="1"/>
          </p:nvPr>
        </p:nvSpPr>
        <p:spPr/>
        <p:txBody>
          <a:bodyPr/>
          <a:lstStyle/>
          <a:p>
            <a:endParaRPr lang="en-US"/>
          </a:p>
        </p:txBody>
      </p:sp>
      <p:sp>
        <p:nvSpPr>
          <p:cNvPr id="56" name="Rectangle 3"/>
          <p:cNvSpPr>
            <a:spLocks noChangeArrowheads="1"/>
          </p:cNvSpPr>
          <p:nvPr/>
        </p:nvSpPr>
        <p:spPr bwMode="auto">
          <a:xfrm>
            <a:off x="6513513" y="3279775"/>
            <a:ext cx="2089150" cy="792163"/>
          </a:xfrm>
          <a:prstGeom prst="rect">
            <a:avLst/>
          </a:prstGeom>
          <a:solidFill>
            <a:srgbClr val="000099"/>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0099"/>
            </a:extrusionClr>
          </a:sp3d>
        </p:spPr>
        <p:txBody>
          <a:bodyPr lIns="90000" tIns="46800" rIns="90000" bIns="46800" anchor="ctr">
            <a:spAutoFit/>
            <a:flatTx/>
          </a:bodyPr>
          <a:lstStyle/>
          <a:p>
            <a:endParaRPr lang="en-US"/>
          </a:p>
        </p:txBody>
      </p:sp>
      <p:sp>
        <p:nvSpPr>
          <p:cNvPr id="57" name="Text Box 13"/>
          <p:cNvSpPr txBox="1">
            <a:spLocks noChangeArrowheads="1"/>
          </p:cNvSpPr>
          <p:nvPr/>
        </p:nvSpPr>
        <p:spPr bwMode="auto">
          <a:xfrm>
            <a:off x="7089775" y="3495675"/>
            <a:ext cx="877888" cy="396875"/>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Route</a:t>
            </a:r>
          </a:p>
        </p:txBody>
      </p:sp>
      <p:grpSp>
        <p:nvGrpSpPr>
          <p:cNvPr id="58" name="Group 14"/>
          <p:cNvGrpSpPr>
            <a:grpSpLocks/>
          </p:cNvGrpSpPr>
          <p:nvPr/>
        </p:nvGrpSpPr>
        <p:grpSpPr bwMode="auto">
          <a:xfrm>
            <a:off x="6513513" y="4575175"/>
            <a:ext cx="2089150" cy="792163"/>
            <a:chOff x="3969" y="1752"/>
            <a:chExt cx="1316" cy="499"/>
          </a:xfrm>
        </p:grpSpPr>
        <p:sp>
          <p:nvSpPr>
            <p:cNvPr id="59" name="Rectangle 15"/>
            <p:cNvSpPr>
              <a:spLocks noChangeArrowheads="1"/>
            </p:cNvSpPr>
            <p:nvPr/>
          </p:nvSpPr>
          <p:spPr bwMode="auto">
            <a:xfrm>
              <a:off x="3969" y="1752"/>
              <a:ext cx="1316" cy="499"/>
            </a:xfrm>
            <a:prstGeom prst="rect">
              <a:avLst/>
            </a:prstGeom>
            <a:solidFill>
              <a:srgbClr val="000099"/>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0099"/>
              </a:extrusionClr>
            </a:sp3d>
          </p:spPr>
          <p:txBody>
            <a:bodyPr lIns="90000" tIns="46800" rIns="90000" bIns="46800" anchor="ctr">
              <a:spAutoFit/>
              <a:flatTx/>
            </a:bodyPr>
            <a:lstStyle/>
            <a:p>
              <a:endParaRPr lang="en-US"/>
            </a:p>
          </p:txBody>
        </p:sp>
        <p:sp>
          <p:nvSpPr>
            <p:cNvPr id="60" name="Text Box 16"/>
            <p:cNvSpPr txBox="1">
              <a:spLocks noChangeArrowheads="1"/>
            </p:cNvSpPr>
            <p:nvPr/>
          </p:nvSpPr>
          <p:spPr bwMode="auto">
            <a:xfrm>
              <a:off x="4242" y="1888"/>
              <a:ext cx="799" cy="250"/>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Stramout</a:t>
              </a:r>
            </a:p>
          </p:txBody>
        </p:sp>
      </p:grpSp>
      <p:grpSp>
        <p:nvGrpSpPr>
          <p:cNvPr id="61" name="Group 17"/>
          <p:cNvGrpSpPr>
            <a:grpSpLocks/>
          </p:cNvGrpSpPr>
          <p:nvPr/>
        </p:nvGrpSpPr>
        <p:grpSpPr bwMode="auto">
          <a:xfrm>
            <a:off x="6513513" y="1874838"/>
            <a:ext cx="2089150" cy="863600"/>
            <a:chOff x="3969" y="2841"/>
            <a:chExt cx="1316" cy="408"/>
          </a:xfrm>
        </p:grpSpPr>
        <p:sp>
          <p:nvSpPr>
            <p:cNvPr id="62" name="Rectangle 18"/>
            <p:cNvSpPr>
              <a:spLocks noChangeArrowheads="1"/>
            </p:cNvSpPr>
            <p:nvPr/>
          </p:nvSpPr>
          <p:spPr bwMode="auto">
            <a:xfrm>
              <a:off x="3969" y="2841"/>
              <a:ext cx="1316" cy="408"/>
            </a:xfrm>
            <a:prstGeom prst="rect">
              <a:avLst/>
            </a:prstGeom>
            <a:solidFill>
              <a:srgbClr val="000099"/>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0099"/>
              </a:extrusionClr>
            </a:sp3d>
          </p:spPr>
          <p:txBody>
            <a:bodyPr lIns="90000" tIns="46800" rIns="90000" bIns="46800" anchor="ctr">
              <a:spAutoFit/>
              <a:flatTx/>
            </a:bodyPr>
            <a:lstStyle/>
            <a:p>
              <a:endParaRPr lang="en-US"/>
            </a:p>
          </p:txBody>
        </p:sp>
        <p:sp>
          <p:nvSpPr>
            <p:cNvPr id="63" name="Text Box 19"/>
            <p:cNvSpPr txBox="1">
              <a:spLocks noChangeArrowheads="1"/>
            </p:cNvSpPr>
            <p:nvPr/>
          </p:nvSpPr>
          <p:spPr bwMode="auto">
            <a:xfrm>
              <a:off x="4059" y="2931"/>
              <a:ext cx="1193" cy="188"/>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*CTS synthesis</a:t>
              </a:r>
            </a:p>
          </p:txBody>
        </p:sp>
      </p:grpSp>
      <p:sp>
        <p:nvSpPr>
          <p:cNvPr id="64" name="Text Box 25"/>
          <p:cNvSpPr txBox="1">
            <a:spLocks noChangeArrowheads="1"/>
          </p:cNvSpPr>
          <p:nvPr/>
        </p:nvSpPr>
        <p:spPr bwMode="auto">
          <a:xfrm>
            <a:off x="7737475" y="5548313"/>
            <a:ext cx="839788" cy="701675"/>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*.gds</a:t>
            </a:r>
          </a:p>
          <a:p>
            <a:r>
              <a:rPr lang="en-US" altLang="zh-TW" sz="2000" b="1">
                <a:solidFill>
                  <a:srgbClr val="FF3300"/>
                </a:solidFill>
                <a:latin typeface="Trebuchet MS" pitchFamily="34" charset="0"/>
              </a:rPr>
              <a:t>*.DEF</a:t>
            </a:r>
          </a:p>
        </p:txBody>
      </p:sp>
      <p:grpSp>
        <p:nvGrpSpPr>
          <p:cNvPr id="65" name="Group 66"/>
          <p:cNvGrpSpPr>
            <a:grpSpLocks/>
          </p:cNvGrpSpPr>
          <p:nvPr/>
        </p:nvGrpSpPr>
        <p:grpSpPr bwMode="auto">
          <a:xfrm>
            <a:off x="3344863" y="2308225"/>
            <a:ext cx="2555875" cy="2952750"/>
            <a:chOff x="1928" y="1298"/>
            <a:chExt cx="1610" cy="1860"/>
          </a:xfrm>
        </p:grpSpPr>
        <p:sp>
          <p:nvSpPr>
            <p:cNvPr id="66" name="Rectangle 26"/>
            <p:cNvSpPr>
              <a:spLocks noChangeArrowheads="1"/>
            </p:cNvSpPr>
            <p:nvPr/>
          </p:nvSpPr>
          <p:spPr bwMode="auto">
            <a:xfrm>
              <a:off x="2064" y="1843"/>
              <a:ext cx="1316" cy="408"/>
            </a:xfrm>
            <a:prstGeom prst="rect">
              <a:avLst/>
            </a:prstGeom>
            <a:solidFill>
              <a:srgbClr val="CCCC00"/>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CCCC00"/>
              </a:extrusionClr>
            </a:sp3d>
          </p:spPr>
          <p:txBody>
            <a:bodyPr lIns="90000" tIns="46800" rIns="90000" bIns="46800" anchor="ctr">
              <a:spAutoFit/>
              <a:flatTx/>
            </a:bodyPr>
            <a:lstStyle/>
            <a:p>
              <a:endParaRPr lang="en-US"/>
            </a:p>
          </p:txBody>
        </p:sp>
        <p:sp>
          <p:nvSpPr>
            <p:cNvPr id="67" name="Rectangle 28"/>
            <p:cNvSpPr>
              <a:spLocks noChangeArrowheads="1"/>
            </p:cNvSpPr>
            <p:nvPr/>
          </p:nvSpPr>
          <p:spPr bwMode="auto">
            <a:xfrm>
              <a:off x="2064" y="2387"/>
              <a:ext cx="1316" cy="408"/>
            </a:xfrm>
            <a:prstGeom prst="rect">
              <a:avLst/>
            </a:prstGeom>
            <a:solidFill>
              <a:srgbClr val="CCCC00"/>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CCCC00"/>
              </a:extrusionClr>
            </a:sp3d>
          </p:spPr>
          <p:txBody>
            <a:bodyPr lIns="90000" tIns="46800" rIns="90000" bIns="46800" anchor="ctr">
              <a:spAutoFit/>
              <a:flatTx/>
            </a:bodyPr>
            <a:lstStyle/>
            <a:p>
              <a:endParaRPr lang="en-US"/>
            </a:p>
          </p:txBody>
        </p:sp>
        <p:grpSp>
          <p:nvGrpSpPr>
            <p:cNvPr id="68" name="Group 65"/>
            <p:cNvGrpSpPr>
              <a:grpSpLocks/>
            </p:cNvGrpSpPr>
            <p:nvPr/>
          </p:nvGrpSpPr>
          <p:grpSpPr bwMode="auto">
            <a:xfrm>
              <a:off x="1928" y="1298"/>
              <a:ext cx="1610" cy="1860"/>
              <a:chOff x="1928" y="1298"/>
              <a:chExt cx="1610" cy="1860"/>
            </a:xfrm>
          </p:grpSpPr>
          <p:sp>
            <p:nvSpPr>
              <p:cNvPr id="69" name="Text Box 27"/>
              <p:cNvSpPr txBox="1">
                <a:spLocks noChangeArrowheads="1"/>
              </p:cNvSpPr>
              <p:nvPr/>
            </p:nvSpPr>
            <p:spPr bwMode="auto">
              <a:xfrm>
                <a:off x="2109" y="1933"/>
                <a:ext cx="1250" cy="250"/>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Timing analysis</a:t>
                </a:r>
              </a:p>
            </p:txBody>
          </p:sp>
          <p:sp>
            <p:nvSpPr>
              <p:cNvPr id="70" name="Text Box 29"/>
              <p:cNvSpPr txBox="1">
                <a:spLocks noChangeArrowheads="1"/>
              </p:cNvSpPr>
              <p:nvPr/>
            </p:nvSpPr>
            <p:spPr bwMode="auto">
              <a:xfrm>
                <a:off x="2121" y="2478"/>
                <a:ext cx="1213" cy="250"/>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power analysis</a:t>
                </a:r>
                <a:endParaRPr lang="en-US" altLang="zh-TW"/>
              </a:p>
            </p:txBody>
          </p:sp>
          <p:sp>
            <p:nvSpPr>
              <p:cNvPr id="71" name="Rectangle 31"/>
              <p:cNvSpPr>
                <a:spLocks noChangeArrowheads="1"/>
              </p:cNvSpPr>
              <p:nvPr/>
            </p:nvSpPr>
            <p:spPr bwMode="auto">
              <a:xfrm>
                <a:off x="1928" y="1525"/>
                <a:ext cx="1610" cy="1633"/>
              </a:xfrm>
              <a:prstGeom prst="rect">
                <a:avLst/>
              </a:prstGeom>
              <a:noFill/>
              <a:ln w="28575">
                <a:solidFill>
                  <a:srgbClr val="CCCC00"/>
                </a:solidFill>
                <a:miter lim="800000"/>
                <a:headEnd type="none" w="sm" len="sm"/>
                <a:tailEnd type="none" w="sm" len="sm"/>
              </a:ln>
              <a:effectLst/>
              <a:scene3d>
                <a:camera prst="legacyObliqueTopRight"/>
                <a:lightRig rig="legacyFlat3" dir="b"/>
              </a:scene3d>
              <a:sp3d extrusionH="430200" prstMaterial="legacyWireframe">
                <a:bevelT w="13500" h="13500" prst="angle"/>
                <a:bevelB w="13500" h="13500" prst="angle"/>
                <a:extrusionClr>
                  <a:srgbClr val="CCCC00"/>
                </a:extrusionClr>
              </a:sp3d>
            </p:spPr>
            <p:txBody>
              <a:bodyPr lIns="90000" tIns="46800" rIns="90000" bIns="46800" anchor="ctr">
                <a:spAutoFit/>
                <a:flatTx/>
              </a:bodyPr>
              <a:lstStyle/>
              <a:p>
                <a:endParaRPr lang="en-US"/>
              </a:p>
            </p:txBody>
          </p:sp>
          <p:sp>
            <p:nvSpPr>
              <p:cNvPr id="72" name="Text Box 32"/>
              <p:cNvSpPr txBox="1">
                <a:spLocks noChangeArrowheads="1"/>
              </p:cNvSpPr>
              <p:nvPr/>
            </p:nvSpPr>
            <p:spPr bwMode="auto">
              <a:xfrm>
                <a:off x="2359" y="1298"/>
                <a:ext cx="629" cy="250"/>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     SVP</a:t>
                </a:r>
              </a:p>
            </p:txBody>
          </p:sp>
        </p:grpSp>
      </p:grpSp>
      <p:sp>
        <p:nvSpPr>
          <p:cNvPr id="73" name="Line 37"/>
          <p:cNvSpPr>
            <a:spLocks noChangeShapeType="1"/>
          </p:cNvSpPr>
          <p:nvPr/>
        </p:nvSpPr>
        <p:spPr bwMode="auto">
          <a:xfrm flipV="1">
            <a:off x="2986088" y="3890963"/>
            <a:ext cx="503237" cy="0"/>
          </a:xfrm>
          <a:prstGeom prst="line">
            <a:avLst/>
          </a:prstGeom>
          <a:noFill/>
          <a:ln w="57150">
            <a:solidFill>
              <a:srgbClr val="CCCC00"/>
            </a:solidFill>
            <a:prstDash val="sysDot"/>
            <a:round/>
            <a:headEnd type="triangle" w="med" len="med"/>
            <a:tailEnd type="none" w="sm" len="sm"/>
          </a:ln>
          <a:effectLst/>
        </p:spPr>
        <p:txBody>
          <a:bodyPr lIns="90000" tIns="46800" rIns="90000" bIns="46800">
            <a:spAutoFit/>
          </a:bodyPr>
          <a:lstStyle/>
          <a:p>
            <a:endParaRPr lang="en-US"/>
          </a:p>
        </p:txBody>
      </p:sp>
      <p:sp>
        <p:nvSpPr>
          <p:cNvPr id="74" name="Line 41"/>
          <p:cNvSpPr>
            <a:spLocks noChangeShapeType="1"/>
          </p:cNvSpPr>
          <p:nvPr/>
        </p:nvSpPr>
        <p:spPr bwMode="auto">
          <a:xfrm>
            <a:off x="7521575" y="4071938"/>
            <a:ext cx="0" cy="468312"/>
          </a:xfrm>
          <a:prstGeom prst="line">
            <a:avLst/>
          </a:prstGeom>
          <a:noFill/>
          <a:ln w="57150">
            <a:solidFill>
              <a:srgbClr val="000099"/>
            </a:solidFill>
            <a:round/>
            <a:headEnd type="none" w="sm" len="sm"/>
            <a:tailEnd type="triangle" w="med" len="med"/>
          </a:ln>
          <a:effectLst/>
        </p:spPr>
        <p:txBody>
          <a:bodyPr lIns="90000" tIns="46800" rIns="90000" bIns="46800">
            <a:spAutoFit/>
          </a:bodyPr>
          <a:lstStyle/>
          <a:p>
            <a:endParaRPr lang="en-US"/>
          </a:p>
        </p:txBody>
      </p:sp>
      <p:sp>
        <p:nvSpPr>
          <p:cNvPr id="75" name="Line 42"/>
          <p:cNvSpPr>
            <a:spLocks noChangeShapeType="1"/>
          </p:cNvSpPr>
          <p:nvPr/>
        </p:nvSpPr>
        <p:spPr bwMode="auto">
          <a:xfrm>
            <a:off x="7521575" y="5367338"/>
            <a:ext cx="0" cy="468312"/>
          </a:xfrm>
          <a:prstGeom prst="line">
            <a:avLst/>
          </a:prstGeom>
          <a:noFill/>
          <a:ln w="57150">
            <a:solidFill>
              <a:srgbClr val="000099"/>
            </a:solidFill>
            <a:round/>
            <a:headEnd type="none" w="sm" len="sm"/>
            <a:tailEnd type="triangle" w="med" len="med"/>
          </a:ln>
          <a:effectLst/>
        </p:spPr>
        <p:txBody>
          <a:bodyPr lIns="90000" tIns="46800" rIns="90000" bIns="46800">
            <a:spAutoFit/>
          </a:bodyPr>
          <a:lstStyle/>
          <a:p>
            <a:endParaRPr lang="en-US"/>
          </a:p>
        </p:txBody>
      </p:sp>
      <p:sp>
        <p:nvSpPr>
          <p:cNvPr id="76" name="Line 43"/>
          <p:cNvSpPr>
            <a:spLocks noChangeShapeType="1"/>
          </p:cNvSpPr>
          <p:nvPr/>
        </p:nvSpPr>
        <p:spPr bwMode="auto">
          <a:xfrm>
            <a:off x="7521575" y="2738438"/>
            <a:ext cx="0" cy="468312"/>
          </a:xfrm>
          <a:prstGeom prst="line">
            <a:avLst/>
          </a:prstGeom>
          <a:noFill/>
          <a:ln w="57150">
            <a:solidFill>
              <a:srgbClr val="000099"/>
            </a:solidFill>
            <a:round/>
            <a:headEnd type="none" w="sm" len="sm"/>
            <a:tailEnd type="triangle" w="med" len="med"/>
          </a:ln>
          <a:effectLst/>
        </p:spPr>
        <p:txBody>
          <a:bodyPr lIns="90000" tIns="46800" rIns="90000" bIns="46800">
            <a:spAutoFit/>
          </a:bodyPr>
          <a:lstStyle/>
          <a:p>
            <a:endParaRPr lang="en-US"/>
          </a:p>
        </p:txBody>
      </p:sp>
      <p:sp>
        <p:nvSpPr>
          <p:cNvPr id="77" name="Line 45"/>
          <p:cNvSpPr>
            <a:spLocks noChangeShapeType="1"/>
          </p:cNvSpPr>
          <p:nvPr/>
        </p:nvSpPr>
        <p:spPr bwMode="auto">
          <a:xfrm>
            <a:off x="7521575" y="1371600"/>
            <a:ext cx="0" cy="468313"/>
          </a:xfrm>
          <a:prstGeom prst="line">
            <a:avLst/>
          </a:prstGeom>
          <a:noFill/>
          <a:ln w="57150">
            <a:solidFill>
              <a:srgbClr val="000099"/>
            </a:solidFill>
            <a:round/>
            <a:headEnd type="none" w="sm" len="sm"/>
            <a:tailEnd type="triangle" w="med" len="med"/>
          </a:ln>
          <a:effectLst/>
        </p:spPr>
        <p:txBody>
          <a:bodyPr lIns="90000" tIns="46800" rIns="90000" bIns="46800">
            <a:spAutoFit/>
          </a:bodyPr>
          <a:lstStyle/>
          <a:p>
            <a:endParaRPr lang="en-US"/>
          </a:p>
        </p:txBody>
      </p:sp>
      <p:grpSp>
        <p:nvGrpSpPr>
          <p:cNvPr id="78" name="Group 71"/>
          <p:cNvGrpSpPr>
            <a:grpSpLocks/>
          </p:cNvGrpSpPr>
          <p:nvPr/>
        </p:nvGrpSpPr>
        <p:grpSpPr bwMode="auto">
          <a:xfrm>
            <a:off x="609600" y="1695450"/>
            <a:ext cx="2089150" cy="4860925"/>
            <a:chOff x="476" y="890"/>
            <a:chExt cx="1316" cy="3062"/>
          </a:xfrm>
        </p:grpSpPr>
        <p:grpSp>
          <p:nvGrpSpPr>
            <p:cNvPr id="79" name="Group 46"/>
            <p:cNvGrpSpPr>
              <a:grpSpLocks/>
            </p:cNvGrpSpPr>
            <p:nvPr/>
          </p:nvGrpSpPr>
          <p:grpSpPr bwMode="auto">
            <a:xfrm>
              <a:off x="476" y="890"/>
              <a:ext cx="1316" cy="499"/>
              <a:chOff x="2381" y="709"/>
              <a:chExt cx="1316" cy="499"/>
            </a:xfrm>
          </p:grpSpPr>
          <p:sp>
            <p:nvSpPr>
              <p:cNvPr id="93" name="Rectangle 47"/>
              <p:cNvSpPr>
                <a:spLocks noChangeArrowheads="1"/>
              </p:cNvSpPr>
              <p:nvPr/>
            </p:nvSpPr>
            <p:spPr bwMode="auto">
              <a:xfrm>
                <a:off x="2381" y="709"/>
                <a:ext cx="1316" cy="499"/>
              </a:xfrm>
              <a:prstGeom prst="rect">
                <a:avLst/>
              </a:prstGeom>
              <a:solidFill>
                <a:srgbClr val="000099"/>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0099"/>
                </a:extrusionClr>
              </a:sp3d>
            </p:spPr>
            <p:txBody>
              <a:bodyPr lIns="90000" tIns="46800" rIns="90000" bIns="46800" anchor="ctr">
                <a:spAutoFit/>
                <a:flatTx/>
              </a:bodyPr>
              <a:lstStyle/>
              <a:p>
                <a:endParaRPr lang="en-US"/>
              </a:p>
            </p:txBody>
          </p:sp>
          <p:sp>
            <p:nvSpPr>
              <p:cNvPr id="94" name="Text Box 48"/>
              <p:cNvSpPr txBox="1">
                <a:spLocks noChangeArrowheads="1"/>
              </p:cNvSpPr>
              <p:nvPr/>
            </p:nvSpPr>
            <p:spPr bwMode="auto">
              <a:xfrm>
                <a:off x="2518" y="845"/>
                <a:ext cx="986" cy="250"/>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Import data</a:t>
                </a:r>
              </a:p>
            </p:txBody>
          </p:sp>
        </p:grpSp>
        <p:grpSp>
          <p:nvGrpSpPr>
            <p:cNvPr id="80" name="Group 49"/>
            <p:cNvGrpSpPr>
              <a:grpSpLocks/>
            </p:cNvGrpSpPr>
            <p:nvPr/>
          </p:nvGrpSpPr>
          <p:grpSpPr bwMode="auto">
            <a:xfrm>
              <a:off x="476" y="1707"/>
              <a:ext cx="1316" cy="499"/>
              <a:chOff x="2381" y="1389"/>
              <a:chExt cx="1316" cy="499"/>
            </a:xfrm>
          </p:grpSpPr>
          <p:sp>
            <p:nvSpPr>
              <p:cNvPr id="91" name="Rectangle 50"/>
              <p:cNvSpPr>
                <a:spLocks noChangeArrowheads="1"/>
              </p:cNvSpPr>
              <p:nvPr/>
            </p:nvSpPr>
            <p:spPr bwMode="auto">
              <a:xfrm>
                <a:off x="2381" y="1389"/>
                <a:ext cx="1316" cy="499"/>
              </a:xfrm>
              <a:prstGeom prst="rect">
                <a:avLst/>
              </a:prstGeom>
              <a:solidFill>
                <a:srgbClr val="000099"/>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0099"/>
                </a:extrusionClr>
              </a:sp3d>
            </p:spPr>
            <p:txBody>
              <a:bodyPr lIns="90000" tIns="46800" rIns="90000" bIns="46800" anchor="ctr">
                <a:spAutoFit/>
                <a:flatTx/>
              </a:bodyPr>
              <a:lstStyle/>
              <a:p>
                <a:endParaRPr lang="en-US"/>
              </a:p>
            </p:txBody>
          </p:sp>
          <p:sp>
            <p:nvSpPr>
              <p:cNvPr id="92" name="Text Box 51"/>
              <p:cNvSpPr txBox="1">
                <a:spLocks noChangeArrowheads="1"/>
              </p:cNvSpPr>
              <p:nvPr/>
            </p:nvSpPr>
            <p:spPr bwMode="auto">
              <a:xfrm>
                <a:off x="2608" y="1502"/>
                <a:ext cx="823" cy="250"/>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Floorplan</a:t>
                </a:r>
              </a:p>
            </p:txBody>
          </p:sp>
        </p:grpSp>
        <p:grpSp>
          <p:nvGrpSpPr>
            <p:cNvPr id="81" name="Group 52"/>
            <p:cNvGrpSpPr>
              <a:grpSpLocks/>
            </p:cNvGrpSpPr>
            <p:nvPr/>
          </p:nvGrpSpPr>
          <p:grpSpPr bwMode="auto">
            <a:xfrm>
              <a:off x="476" y="2524"/>
              <a:ext cx="1316" cy="408"/>
              <a:chOff x="2381" y="2024"/>
              <a:chExt cx="1316" cy="408"/>
            </a:xfrm>
          </p:grpSpPr>
          <p:sp>
            <p:nvSpPr>
              <p:cNvPr id="89" name="Rectangle 53"/>
              <p:cNvSpPr>
                <a:spLocks noChangeArrowheads="1"/>
              </p:cNvSpPr>
              <p:nvPr/>
            </p:nvSpPr>
            <p:spPr bwMode="auto">
              <a:xfrm>
                <a:off x="2381" y="2024"/>
                <a:ext cx="1316" cy="408"/>
              </a:xfrm>
              <a:prstGeom prst="rect">
                <a:avLst/>
              </a:prstGeom>
              <a:solidFill>
                <a:srgbClr val="000099"/>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0099"/>
                </a:extrusionClr>
              </a:sp3d>
            </p:spPr>
            <p:txBody>
              <a:bodyPr lIns="90000" tIns="46800" rIns="90000" bIns="46800" anchor="ctr">
                <a:spAutoFit/>
                <a:flatTx/>
              </a:bodyPr>
              <a:lstStyle/>
              <a:p>
                <a:endParaRPr lang="en-US"/>
              </a:p>
            </p:txBody>
          </p:sp>
          <p:sp>
            <p:nvSpPr>
              <p:cNvPr id="90" name="Text Box 54"/>
              <p:cNvSpPr txBox="1">
                <a:spLocks noChangeArrowheads="1"/>
              </p:cNvSpPr>
              <p:nvPr/>
            </p:nvSpPr>
            <p:spPr bwMode="auto">
              <a:xfrm>
                <a:off x="2609" y="2091"/>
                <a:ext cx="902" cy="250"/>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powerplan</a:t>
                </a:r>
              </a:p>
            </p:txBody>
          </p:sp>
        </p:grpSp>
        <p:sp>
          <p:nvSpPr>
            <p:cNvPr id="82" name="Line 55"/>
            <p:cNvSpPr>
              <a:spLocks noChangeShapeType="1"/>
            </p:cNvSpPr>
            <p:nvPr/>
          </p:nvSpPr>
          <p:spPr bwMode="auto">
            <a:xfrm>
              <a:off x="1111" y="2206"/>
              <a:ext cx="0" cy="295"/>
            </a:xfrm>
            <a:prstGeom prst="line">
              <a:avLst/>
            </a:prstGeom>
            <a:noFill/>
            <a:ln w="57150">
              <a:solidFill>
                <a:srgbClr val="000099"/>
              </a:solidFill>
              <a:round/>
              <a:headEnd type="none" w="sm" len="sm"/>
              <a:tailEnd type="triangle" w="med" len="med"/>
            </a:ln>
            <a:effectLst/>
          </p:spPr>
          <p:txBody>
            <a:bodyPr lIns="90000" tIns="46800" rIns="90000" bIns="46800">
              <a:spAutoFit/>
            </a:bodyPr>
            <a:lstStyle/>
            <a:p>
              <a:endParaRPr lang="en-US"/>
            </a:p>
          </p:txBody>
        </p:sp>
        <p:grpSp>
          <p:nvGrpSpPr>
            <p:cNvPr id="83" name="Group 59"/>
            <p:cNvGrpSpPr>
              <a:grpSpLocks/>
            </p:cNvGrpSpPr>
            <p:nvPr/>
          </p:nvGrpSpPr>
          <p:grpSpPr bwMode="auto">
            <a:xfrm>
              <a:off x="476" y="3249"/>
              <a:ext cx="1316" cy="408"/>
              <a:chOff x="2381" y="2976"/>
              <a:chExt cx="1316" cy="408"/>
            </a:xfrm>
          </p:grpSpPr>
          <p:sp>
            <p:nvSpPr>
              <p:cNvPr id="87" name="Rectangle 60"/>
              <p:cNvSpPr>
                <a:spLocks noChangeArrowheads="1"/>
              </p:cNvSpPr>
              <p:nvPr/>
            </p:nvSpPr>
            <p:spPr bwMode="auto">
              <a:xfrm>
                <a:off x="2381" y="2976"/>
                <a:ext cx="1316" cy="408"/>
              </a:xfrm>
              <a:prstGeom prst="rect">
                <a:avLst/>
              </a:prstGeom>
              <a:solidFill>
                <a:srgbClr val="000099"/>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0099"/>
                </a:extrusionClr>
              </a:sp3d>
            </p:spPr>
            <p:txBody>
              <a:bodyPr lIns="90000" tIns="46800" rIns="90000" bIns="46800" anchor="ctr">
                <a:spAutoFit/>
                <a:flatTx/>
              </a:bodyPr>
              <a:lstStyle/>
              <a:p>
                <a:endParaRPr lang="en-US"/>
              </a:p>
            </p:txBody>
          </p:sp>
          <p:sp>
            <p:nvSpPr>
              <p:cNvPr id="88" name="Text Box 61"/>
              <p:cNvSpPr txBox="1">
                <a:spLocks noChangeArrowheads="1"/>
              </p:cNvSpPr>
              <p:nvPr/>
            </p:nvSpPr>
            <p:spPr bwMode="auto">
              <a:xfrm>
                <a:off x="2613" y="3067"/>
                <a:ext cx="900" cy="250"/>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placement</a:t>
                </a:r>
              </a:p>
            </p:txBody>
          </p:sp>
        </p:grpSp>
        <p:sp>
          <p:nvSpPr>
            <p:cNvPr id="84" name="Line 62"/>
            <p:cNvSpPr>
              <a:spLocks noChangeShapeType="1"/>
            </p:cNvSpPr>
            <p:nvPr/>
          </p:nvSpPr>
          <p:spPr bwMode="auto">
            <a:xfrm>
              <a:off x="1111" y="2931"/>
              <a:ext cx="0" cy="295"/>
            </a:xfrm>
            <a:prstGeom prst="line">
              <a:avLst/>
            </a:prstGeom>
            <a:noFill/>
            <a:ln w="57150">
              <a:solidFill>
                <a:srgbClr val="000099"/>
              </a:solidFill>
              <a:round/>
              <a:headEnd type="none" w="sm" len="sm"/>
              <a:tailEnd type="triangle" w="med" len="med"/>
            </a:ln>
            <a:effectLst/>
          </p:spPr>
          <p:txBody>
            <a:bodyPr lIns="90000" tIns="46800" rIns="90000" bIns="46800">
              <a:spAutoFit/>
            </a:bodyPr>
            <a:lstStyle/>
            <a:p>
              <a:endParaRPr lang="en-US"/>
            </a:p>
          </p:txBody>
        </p:sp>
        <p:sp>
          <p:nvSpPr>
            <p:cNvPr id="85" name="Line 63"/>
            <p:cNvSpPr>
              <a:spLocks noChangeShapeType="1"/>
            </p:cNvSpPr>
            <p:nvPr/>
          </p:nvSpPr>
          <p:spPr bwMode="auto">
            <a:xfrm>
              <a:off x="1111" y="1388"/>
              <a:ext cx="0" cy="295"/>
            </a:xfrm>
            <a:prstGeom prst="line">
              <a:avLst/>
            </a:prstGeom>
            <a:noFill/>
            <a:ln w="57150">
              <a:solidFill>
                <a:srgbClr val="000099"/>
              </a:solidFill>
              <a:round/>
              <a:headEnd type="none" w="sm" len="sm"/>
              <a:tailEnd type="triangle" w="med" len="med"/>
            </a:ln>
            <a:effectLst/>
          </p:spPr>
          <p:txBody>
            <a:bodyPr lIns="90000" tIns="46800" rIns="90000" bIns="46800">
              <a:spAutoFit/>
            </a:bodyPr>
            <a:lstStyle/>
            <a:p>
              <a:endParaRPr lang="en-US"/>
            </a:p>
          </p:txBody>
        </p:sp>
        <p:sp>
          <p:nvSpPr>
            <p:cNvPr id="86" name="Line 64"/>
            <p:cNvSpPr>
              <a:spLocks noChangeShapeType="1"/>
            </p:cNvSpPr>
            <p:nvPr/>
          </p:nvSpPr>
          <p:spPr bwMode="auto">
            <a:xfrm>
              <a:off x="1111" y="3657"/>
              <a:ext cx="0" cy="295"/>
            </a:xfrm>
            <a:prstGeom prst="line">
              <a:avLst/>
            </a:prstGeom>
            <a:noFill/>
            <a:ln w="57150">
              <a:solidFill>
                <a:srgbClr val="000099"/>
              </a:solidFill>
              <a:round/>
              <a:headEnd type="none" w="sm" len="sm"/>
              <a:tailEnd type="triangle" w="med" len="med"/>
            </a:ln>
            <a:effectLst/>
          </p:spPr>
          <p:txBody>
            <a:bodyPr lIns="90000" tIns="46800" rIns="90000" bIns="46800">
              <a:spAutoFit/>
            </a:bodyPr>
            <a:lstStyle/>
            <a:p>
              <a:endParaRPr lang="en-US"/>
            </a:p>
          </p:txBody>
        </p:sp>
      </p:grpSp>
      <p:grpSp>
        <p:nvGrpSpPr>
          <p:cNvPr id="95" name="Group 70"/>
          <p:cNvGrpSpPr>
            <a:grpSpLocks/>
          </p:cNvGrpSpPr>
          <p:nvPr/>
        </p:nvGrpSpPr>
        <p:grpSpPr bwMode="auto">
          <a:xfrm>
            <a:off x="3057525" y="5619750"/>
            <a:ext cx="3024188" cy="647700"/>
            <a:chOff x="2018" y="3385"/>
            <a:chExt cx="1905" cy="408"/>
          </a:xfrm>
        </p:grpSpPr>
        <p:sp>
          <p:nvSpPr>
            <p:cNvPr id="96" name="Rectangle 68"/>
            <p:cNvSpPr>
              <a:spLocks noChangeArrowheads="1"/>
            </p:cNvSpPr>
            <p:nvPr/>
          </p:nvSpPr>
          <p:spPr bwMode="auto">
            <a:xfrm>
              <a:off x="2018" y="3385"/>
              <a:ext cx="1905" cy="408"/>
            </a:xfrm>
            <a:prstGeom prst="rect">
              <a:avLst/>
            </a:prstGeom>
            <a:solidFill>
              <a:srgbClr val="336600"/>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336600"/>
              </a:extrusionClr>
            </a:sp3d>
          </p:spPr>
          <p:txBody>
            <a:bodyPr lIns="90000" tIns="46800" rIns="90000" bIns="46800" anchor="ctr">
              <a:spAutoFit/>
              <a:flatTx/>
            </a:bodyPr>
            <a:lstStyle/>
            <a:p>
              <a:endParaRPr lang="en-US"/>
            </a:p>
          </p:txBody>
        </p:sp>
        <p:sp>
          <p:nvSpPr>
            <p:cNvPr id="97" name="Text Box 69"/>
            <p:cNvSpPr txBox="1">
              <a:spLocks noChangeArrowheads="1"/>
            </p:cNvSpPr>
            <p:nvPr/>
          </p:nvSpPr>
          <p:spPr bwMode="auto">
            <a:xfrm>
              <a:off x="2064" y="3475"/>
              <a:ext cx="1637" cy="250"/>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Timing Optimization</a:t>
              </a:r>
            </a:p>
          </p:txBody>
        </p:sp>
      </p:grpSp>
      <p:sp>
        <p:nvSpPr>
          <p:cNvPr id="98" name="Text Box 57"/>
          <p:cNvSpPr txBox="1">
            <a:spLocks noChangeArrowheads="1"/>
          </p:cNvSpPr>
          <p:nvPr/>
        </p:nvSpPr>
        <p:spPr bwMode="auto">
          <a:xfrm>
            <a:off x="3692525" y="1585913"/>
            <a:ext cx="1309688" cy="396875"/>
          </a:xfrm>
          <a:prstGeom prst="rect">
            <a:avLst/>
          </a:prstGeom>
          <a:noFill/>
          <a:ln w="12700">
            <a:noFill/>
            <a:miter lim="800000"/>
            <a:headEnd type="none" w="sm" len="sm"/>
            <a:tailEnd type="none" w="sm" len="sm"/>
          </a:ln>
          <a:effectLst/>
        </p:spPr>
        <p:txBody>
          <a:bodyPr wrap="none" lIns="90000" tIns="46800" rIns="90000" bIns="46800">
            <a:spAutoFit/>
          </a:bodyPr>
          <a:lstStyle/>
          <a:p>
            <a:r>
              <a:rPr lang="en-US" altLang="zh-TW" sz="2000" b="1">
                <a:solidFill>
                  <a:srgbClr val="FF3300"/>
                </a:solidFill>
                <a:latin typeface="Trebuchet MS" pitchFamily="34" charset="0"/>
              </a:rPr>
              <a:t>User data</a:t>
            </a:r>
          </a:p>
        </p:txBody>
      </p:sp>
      <p:sp>
        <p:nvSpPr>
          <p:cNvPr id="99" name="Line 58"/>
          <p:cNvSpPr>
            <a:spLocks noChangeShapeType="1"/>
          </p:cNvSpPr>
          <p:nvPr/>
        </p:nvSpPr>
        <p:spPr bwMode="auto">
          <a:xfrm flipH="1">
            <a:off x="2757488" y="1587500"/>
            <a:ext cx="1020762" cy="430213"/>
          </a:xfrm>
          <a:prstGeom prst="line">
            <a:avLst/>
          </a:prstGeom>
          <a:noFill/>
          <a:ln w="57150">
            <a:solidFill>
              <a:srgbClr val="FF3300"/>
            </a:solidFill>
            <a:round/>
            <a:headEnd type="none" w="sm" len="sm"/>
            <a:tailEnd type="triangle" w="sm" len="sm"/>
          </a:ln>
          <a:effectLst/>
        </p:spPr>
        <p:txBody>
          <a:bodyPr lIns="90000" tIns="46800" rIns="90000" bIns="46800">
            <a:spAutoFit/>
          </a:bodyPr>
          <a:lstStyle/>
          <a:p>
            <a:endParaRPr lang="en-US"/>
          </a:p>
        </p:txBody>
      </p:sp>
      <p:sp>
        <p:nvSpPr>
          <p:cNvPr id="100" name="Line 73"/>
          <p:cNvSpPr>
            <a:spLocks noChangeShapeType="1"/>
          </p:cNvSpPr>
          <p:nvPr/>
        </p:nvSpPr>
        <p:spPr bwMode="auto">
          <a:xfrm flipV="1">
            <a:off x="2986088" y="5043488"/>
            <a:ext cx="503237" cy="0"/>
          </a:xfrm>
          <a:prstGeom prst="line">
            <a:avLst/>
          </a:prstGeom>
          <a:noFill/>
          <a:ln w="57150">
            <a:solidFill>
              <a:srgbClr val="CCCC00"/>
            </a:solidFill>
            <a:prstDash val="sysDot"/>
            <a:round/>
            <a:headEnd type="triangle" w="med" len="med"/>
            <a:tailEnd type="none" w="sm" len="sm"/>
          </a:ln>
          <a:effectLst/>
        </p:spPr>
        <p:txBody>
          <a:bodyPr lIns="90000" tIns="46800" rIns="90000" bIns="46800">
            <a:spAutoFit/>
          </a:bodyPr>
          <a:lstStyle/>
          <a:p>
            <a:endParaRPr lang="en-US"/>
          </a:p>
        </p:txBody>
      </p:sp>
      <p:sp>
        <p:nvSpPr>
          <p:cNvPr id="101" name="Line 74"/>
          <p:cNvSpPr>
            <a:spLocks noChangeShapeType="1"/>
          </p:cNvSpPr>
          <p:nvPr/>
        </p:nvSpPr>
        <p:spPr bwMode="auto">
          <a:xfrm flipH="1" flipV="1">
            <a:off x="5865813" y="2811463"/>
            <a:ext cx="576262" cy="0"/>
          </a:xfrm>
          <a:prstGeom prst="line">
            <a:avLst/>
          </a:prstGeom>
          <a:noFill/>
          <a:ln w="57150">
            <a:solidFill>
              <a:srgbClr val="CCCC00"/>
            </a:solidFill>
            <a:prstDash val="sysDot"/>
            <a:round/>
            <a:headEnd type="triangle" w="med" len="med"/>
            <a:tailEnd type="none" w="sm" len="sm"/>
          </a:ln>
          <a:effectLst/>
        </p:spPr>
        <p:txBody>
          <a:bodyPr lIns="90000" tIns="46800" rIns="90000" bIns="46800">
            <a:spAutoFit/>
          </a:bodyPr>
          <a:lstStyle/>
          <a:p>
            <a:endParaRPr lang="en-US"/>
          </a:p>
        </p:txBody>
      </p:sp>
      <p:sp>
        <p:nvSpPr>
          <p:cNvPr id="102" name="Line 75"/>
          <p:cNvSpPr>
            <a:spLocks noChangeShapeType="1"/>
          </p:cNvSpPr>
          <p:nvPr/>
        </p:nvSpPr>
        <p:spPr bwMode="auto">
          <a:xfrm flipH="1" flipV="1">
            <a:off x="5865813" y="4179888"/>
            <a:ext cx="576262" cy="0"/>
          </a:xfrm>
          <a:prstGeom prst="line">
            <a:avLst/>
          </a:prstGeom>
          <a:noFill/>
          <a:ln w="57150">
            <a:solidFill>
              <a:srgbClr val="CCCC00"/>
            </a:solidFill>
            <a:prstDash val="sysDot"/>
            <a:round/>
            <a:headEnd type="triangle" w="med" len="med"/>
            <a:tailEnd type="none" w="sm" len="sm"/>
          </a:ln>
          <a:effectLst/>
        </p:spPr>
        <p:txBody>
          <a:bodyPr lIns="90000" tIns="46800" rIns="90000" bIns="46800">
            <a:spAutoFit/>
          </a:bodyPr>
          <a:lstStyle/>
          <a:p>
            <a:endParaRPr lang="en-US"/>
          </a:p>
        </p:txBody>
      </p:sp>
      <p:sp>
        <p:nvSpPr>
          <p:cNvPr id="103" name="Line 76"/>
          <p:cNvSpPr>
            <a:spLocks noChangeShapeType="1"/>
          </p:cNvSpPr>
          <p:nvPr/>
        </p:nvSpPr>
        <p:spPr bwMode="auto">
          <a:xfrm flipH="1" flipV="1">
            <a:off x="5865813" y="1516063"/>
            <a:ext cx="576262" cy="0"/>
          </a:xfrm>
          <a:prstGeom prst="line">
            <a:avLst/>
          </a:prstGeom>
          <a:noFill/>
          <a:ln w="57150">
            <a:solidFill>
              <a:srgbClr val="CCCC00"/>
            </a:solidFill>
            <a:prstDash val="sysDot"/>
            <a:round/>
            <a:headEnd type="triangle" w="med" len="med"/>
            <a:tailEnd type="none" w="sm" len="sm"/>
          </a:ln>
          <a:effectLst/>
        </p:spPr>
        <p:txBody>
          <a:bodyPr lIns="90000" tIns="46800" rIns="90000" bIns="46800">
            <a:spAutoFit/>
          </a:bodyPr>
          <a:lstStyle/>
          <a:p>
            <a:endParaRPr lang="en-US"/>
          </a:p>
        </p:txBody>
      </p:sp>
      <p:sp>
        <p:nvSpPr>
          <p:cNvPr id="104" name="Line 78"/>
          <p:cNvSpPr>
            <a:spLocks noChangeShapeType="1"/>
          </p:cNvSpPr>
          <p:nvPr/>
        </p:nvSpPr>
        <p:spPr bwMode="auto">
          <a:xfrm flipH="1" flipV="1">
            <a:off x="5865813" y="1731963"/>
            <a:ext cx="576262" cy="0"/>
          </a:xfrm>
          <a:prstGeom prst="line">
            <a:avLst/>
          </a:prstGeom>
          <a:noFill/>
          <a:ln w="57150">
            <a:solidFill>
              <a:srgbClr val="006600"/>
            </a:solidFill>
            <a:prstDash val="sysDot"/>
            <a:round/>
            <a:headEnd type="triangle" w="med" len="med"/>
            <a:tailEnd type="none" w="sm" len="sm"/>
          </a:ln>
          <a:effectLst/>
        </p:spPr>
        <p:txBody>
          <a:bodyPr lIns="90000" tIns="46800" rIns="90000" bIns="46800">
            <a:spAutoFit/>
          </a:bodyPr>
          <a:lstStyle/>
          <a:p>
            <a:endParaRPr lang="en-US"/>
          </a:p>
        </p:txBody>
      </p:sp>
      <p:sp>
        <p:nvSpPr>
          <p:cNvPr id="105" name="Line 79"/>
          <p:cNvSpPr>
            <a:spLocks noChangeShapeType="1"/>
          </p:cNvSpPr>
          <p:nvPr/>
        </p:nvSpPr>
        <p:spPr bwMode="auto">
          <a:xfrm flipH="1" flipV="1">
            <a:off x="5865813" y="3027363"/>
            <a:ext cx="576262" cy="0"/>
          </a:xfrm>
          <a:prstGeom prst="line">
            <a:avLst/>
          </a:prstGeom>
          <a:noFill/>
          <a:ln w="57150">
            <a:solidFill>
              <a:srgbClr val="006600"/>
            </a:solidFill>
            <a:prstDash val="sysDot"/>
            <a:round/>
            <a:headEnd type="triangle" w="med" len="med"/>
            <a:tailEnd type="none" w="sm" len="sm"/>
          </a:ln>
          <a:effectLst/>
        </p:spPr>
        <p:txBody>
          <a:bodyPr lIns="90000" tIns="46800" rIns="90000" bIns="46800">
            <a:spAutoFit/>
          </a:bodyPr>
          <a:lstStyle/>
          <a:p>
            <a:endParaRPr lang="en-US"/>
          </a:p>
        </p:txBody>
      </p:sp>
      <p:sp>
        <p:nvSpPr>
          <p:cNvPr id="106" name="Line 80"/>
          <p:cNvSpPr>
            <a:spLocks noChangeShapeType="1"/>
          </p:cNvSpPr>
          <p:nvPr/>
        </p:nvSpPr>
        <p:spPr bwMode="auto">
          <a:xfrm flipH="1" flipV="1">
            <a:off x="5865813" y="4467225"/>
            <a:ext cx="576262" cy="0"/>
          </a:xfrm>
          <a:prstGeom prst="line">
            <a:avLst/>
          </a:prstGeom>
          <a:noFill/>
          <a:ln w="57150">
            <a:solidFill>
              <a:srgbClr val="006600"/>
            </a:solidFill>
            <a:prstDash val="sysDot"/>
            <a:round/>
            <a:headEnd type="triangle" w="med" len="med"/>
            <a:tailEnd type="none" w="sm" len="sm"/>
          </a:ln>
          <a:effectLst/>
        </p:spPr>
        <p:txBody>
          <a:bodyPr lIns="90000" tIns="46800" rIns="90000" bIns="46800">
            <a:spAutoFit/>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data</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59</a:t>
            </a:fld>
            <a:endParaRPr lang="en-US"/>
          </a:p>
        </p:txBody>
      </p:sp>
      <p:sp>
        <p:nvSpPr>
          <p:cNvPr id="4" name="Content Placeholder 3"/>
          <p:cNvSpPr>
            <a:spLocks noGrp="1"/>
          </p:cNvSpPr>
          <p:nvPr>
            <p:ph sz="quarter" idx="1"/>
          </p:nvPr>
        </p:nvSpPr>
        <p:spPr/>
        <p:txBody>
          <a:bodyPr/>
          <a:lstStyle/>
          <a:p>
            <a:r>
              <a:rPr lang="en-US" altLang="zh-TW" sz="2400" dirty="0" smtClean="0"/>
              <a:t>Library</a:t>
            </a:r>
          </a:p>
          <a:p>
            <a:pPr lvl="1"/>
            <a:r>
              <a:rPr lang="en-US" altLang="zh-TW" sz="2000" dirty="0" smtClean="0"/>
              <a:t>Physical Library(*.LEF)</a:t>
            </a:r>
          </a:p>
          <a:p>
            <a:pPr lvl="1"/>
            <a:r>
              <a:rPr lang="en-US" altLang="zh-TW" sz="2000" dirty="0" smtClean="0"/>
              <a:t>Timing Library(*.LIB)</a:t>
            </a:r>
          </a:p>
          <a:p>
            <a:pPr lvl="1"/>
            <a:r>
              <a:rPr lang="en-US" altLang="zh-TW" sz="2000" dirty="0" smtClean="0">
                <a:solidFill>
                  <a:srgbClr val="FF9999"/>
                </a:solidFill>
              </a:rPr>
              <a:t>Capacitance Table</a:t>
            </a:r>
          </a:p>
          <a:p>
            <a:pPr lvl="1"/>
            <a:r>
              <a:rPr lang="en-US" altLang="zh-TW" sz="2000" dirty="0" smtClean="0">
                <a:solidFill>
                  <a:srgbClr val="FF9999"/>
                </a:solidFill>
              </a:rPr>
              <a:t>Celtic Library</a:t>
            </a:r>
          </a:p>
          <a:p>
            <a:pPr lvl="1"/>
            <a:r>
              <a:rPr lang="en-US" altLang="zh-TW" sz="2000" dirty="0" err="1" smtClean="0">
                <a:solidFill>
                  <a:srgbClr val="FF9999"/>
                </a:solidFill>
              </a:rPr>
              <a:t>Fire&amp;Ice</a:t>
            </a:r>
            <a:r>
              <a:rPr lang="en-US" altLang="zh-TW" sz="2000" dirty="0" smtClean="0">
                <a:solidFill>
                  <a:srgbClr val="FF9999"/>
                </a:solidFill>
              </a:rPr>
              <a:t>/</a:t>
            </a:r>
            <a:r>
              <a:rPr lang="en-US" altLang="zh-TW" sz="2000" dirty="0" err="1" smtClean="0">
                <a:solidFill>
                  <a:srgbClr val="FF9999"/>
                </a:solidFill>
              </a:rPr>
              <a:t>VoltageStorm</a:t>
            </a:r>
            <a:r>
              <a:rPr lang="en-US" altLang="zh-TW" sz="2000" dirty="0" smtClean="0">
                <a:solidFill>
                  <a:srgbClr val="FF9999"/>
                </a:solidFill>
              </a:rPr>
              <a:t> Library</a:t>
            </a:r>
          </a:p>
          <a:p>
            <a:r>
              <a:rPr lang="en-US" altLang="zh-TW" sz="2400" dirty="0" smtClean="0"/>
              <a:t>User Data</a:t>
            </a:r>
          </a:p>
          <a:p>
            <a:pPr lvl="1"/>
            <a:r>
              <a:rPr lang="en-US" altLang="zh-TW" sz="2000" dirty="0" smtClean="0"/>
              <a:t>Gate-Level </a:t>
            </a:r>
            <a:r>
              <a:rPr lang="en-US" altLang="zh-TW" sz="2000" dirty="0" err="1" smtClean="0"/>
              <a:t>netlist</a:t>
            </a:r>
            <a:r>
              <a:rPr lang="en-US" altLang="zh-TW" sz="2000" dirty="0" smtClean="0"/>
              <a:t>(*.v)</a:t>
            </a:r>
            <a:endParaRPr lang="en-US" altLang="zh-TW" sz="2000" dirty="0" smtClean="0">
              <a:solidFill>
                <a:srgbClr val="FF3300"/>
              </a:solidFill>
            </a:endParaRPr>
          </a:p>
          <a:p>
            <a:pPr lvl="1"/>
            <a:r>
              <a:rPr lang="en-US" altLang="zh-TW" sz="2000" dirty="0" smtClean="0">
                <a:solidFill>
                  <a:srgbClr val="FF9999"/>
                </a:solidFill>
              </a:rPr>
              <a:t>Timing constraints(*.sdc)</a:t>
            </a:r>
          </a:p>
          <a:p>
            <a:pPr lvl="1"/>
            <a:r>
              <a:rPr lang="en-US" altLang="zh-TW" sz="2000" dirty="0" smtClean="0">
                <a:solidFill>
                  <a:srgbClr val="FF9999"/>
                </a:solidFill>
              </a:rPr>
              <a:t>IO constraint(*.ioc)</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21506" name="Picture 2"/>
          <p:cNvPicPr>
            <a:picLocks noChangeAspect="1" noChangeArrowheads="1"/>
          </p:cNvPicPr>
          <p:nvPr/>
        </p:nvPicPr>
        <p:blipFill>
          <a:blip r:embed="rId2"/>
          <a:srcRect/>
          <a:stretch>
            <a:fillRect/>
          </a:stretch>
        </p:blipFill>
        <p:spPr bwMode="auto">
          <a:xfrm>
            <a:off x="762000" y="533400"/>
            <a:ext cx="7668902" cy="6019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7CCBF01-E273-4FE3-99A7-149771BDE1D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GUI</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60</a:t>
            </a:fld>
            <a:endParaRPr lang="en-US"/>
          </a:p>
        </p:txBody>
      </p:sp>
      <p:sp>
        <p:nvSpPr>
          <p:cNvPr id="4" name="Content Placeholder 3"/>
          <p:cNvSpPr>
            <a:spLocks noGrp="1"/>
          </p:cNvSpPr>
          <p:nvPr>
            <p:ph sz="quarter" idx="1"/>
          </p:nvPr>
        </p:nvSpPr>
        <p:spPr/>
        <p:txBody>
          <a:bodyPr/>
          <a:lstStyle/>
          <a:p>
            <a:endParaRPr lang="en-US" dirty="0"/>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385" name="Object 1"/>
          <p:cNvGraphicFramePr>
            <a:graphicFrameLocks noChangeAspect="1"/>
          </p:cNvGraphicFramePr>
          <p:nvPr/>
        </p:nvGraphicFramePr>
        <p:xfrm>
          <a:off x="76200" y="1447800"/>
          <a:ext cx="9064625" cy="4572000"/>
        </p:xfrm>
        <a:graphic>
          <a:graphicData uri="http://schemas.openxmlformats.org/presentationml/2006/ole">
            <p:oleObj spid="_x0000_s16385" name="Bitmap Image" r:id="rId3" imgW="15228571" imgH="9085714" progId="Paint.Picture">
              <p:embed/>
            </p:oleObj>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FloorPlanning</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61</a:t>
            </a:fld>
            <a:endParaRPr lang="en-US"/>
          </a:p>
        </p:txBody>
      </p:sp>
      <p:sp>
        <p:nvSpPr>
          <p:cNvPr id="5" name="Content Placeholder 4"/>
          <p:cNvSpPr>
            <a:spLocks noGrp="1"/>
          </p:cNvSpPr>
          <p:nvPr>
            <p:ph sz="quarter" idx="1"/>
          </p:nvPr>
        </p:nvSpPr>
        <p:spPr/>
        <p:txBody>
          <a:bodyPr>
            <a:normAutofit/>
          </a:bodyPr>
          <a:lstStyle/>
          <a:p>
            <a:r>
              <a:rPr lang="en-US" dirty="0" smtClean="0"/>
              <a:t>Determine the </a:t>
            </a:r>
            <a:r>
              <a:rPr lang="en-US" dirty="0" smtClean="0"/>
              <a:t>total area/geometry </a:t>
            </a:r>
            <a:r>
              <a:rPr lang="en-US" dirty="0" smtClean="0"/>
              <a:t>of </a:t>
            </a:r>
            <a:r>
              <a:rPr lang="en-US" dirty="0" smtClean="0"/>
              <a:t>the chip</a:t>
            </a:r>
            <a:endParaRPr lang="en-US" dirty="0" smtClean="0"/>
          </a:p>
          <a:p>
            <a:r>
              <a:rPr lang="en-US" dirty="0" smtClean="0"/>
              <a:t>Place the I/O </a:t>
            </a:r>
            <a:r>
              <a:rPr lang="en-US" dirty="0" smtClean="0"/>
              <a:t>cells Place </a:t>
            </a:r>
            <a:r>
              <a:rPr lang="en-US" dirty="0" smtClean="0"/>
              <a:t>pre-designed </a:t>
            </a:r>
            <a:r>
              <a:rPr lang="en-US" dirty="0" smtClean="0"/>
              <a:t>macro blocks</a:t>
            </a:r>
            <a:endParaRPr lang="en-US" dirty="0" smtClean="0"/>
          </a:p>
          <a:p>
            <a:r>
              <a:rPr lang="en-US" dirty="0" smtClean="0"/>
              <a:t>Leave room for </a:t>
            </a:r>
            <a:r>
              <a:rPr lang="en-US" dirty="0" smtClean="0"/>
              <a:t>routing, optimizations</a:t>
            </a:r>
            <a:r>
              <a:rPr lang="en-US" dirty="0" smtClean="0"/>
              <a:t>, </a:t>
            </a:r>
            <a:r>
              <a:rPr lang="en-US" dirty="0" smtClean="0"/>
              <a:t>power Connections</a:t>
            </a:r>
          </a:p>
          <a:p>
            <a:r>
              <a:rPr lang="en-US" dirty="0" smtClean="0"/>
              <a:t>Remember to put some place for glue logic of top-level design</a:t>
            </a:r>
            <a:endParaRPr lang="en-US" dirty="0"/>
          </a:p>
        </p:txBody>
      </p:sp>
      <p:sp>
        <p:nvSpPr>
          <p:cNvPr id="6" name="Content Placeholder 5"/>
          <p:cNvSpPr>
            <a:spLocks noGrp="1"/>
          </p:cNvSpPr>
          <p:nvPr>
            <p:ph sz="quarter" idx="2"/>
          </p:nvPr>
        </p:nvSpPr>
        <p:spPr/>
        <p:txBody>
          <a:bodyPr>
            <a:normAutofit/>
          </a:bodyPr>
          <a:lstStyle/>
          <a:p>
            <a:endParaRPr lang="en-US" dirty="0"/>
          </a:p>
        </p:txBody>
      </p:sp>
      <p:pic>
        <p:nvPicPr>
          <p:cNvPr id="137218" name="Picture 2"/>
          <p:cNvPicPr>
            <a:picLocks noChangeAspect="1" noChangeArrowheads="1"/>
          </p:cNvPicPr>
          <p:nvPr/>
        </p:nvPicPr>
        <p:blipFill>
          <a:blip r:embed="rId2"/>
          <a:srcRect/>
          <a:stretch>
            <a:fillRect/>
          </a:stretch>
        </p:blipFill>
        <p:spPr bwMode="auto">
          <a:xfrm>
            <a:off x="5334000" y="381000"/>
            <a:ext cx="3095746" cy="3090863"/>
          </a:xfrm>
          <a:prstGeom prst="rect">
            <a:avLst/>
          </a:prstGeom>
          <a:noFill/>
          <a:ln w="9525">
            <a:noFill/>
            <a:miter lim="800000"/>
            <a:headEnd/>
            <a:tailEnd/>
          </a:ln>
          <a:effectLst/>
        </p:spPr>
      </p:pic>
      <p:pic>
        <p:nvPicPr>
          <p:cNvPr id="8" name="Picture 7"/>
          <p:cNvPicPr/>
          <p:nvPr/>
        </p:nvPicPr>
        <p:blipFill>
          <a:blip r:embed="rId3"/>
          <a:srcRect/>
          <a:stretch>
            <a:fillRect/>
          </a:stretch>
        </p:blipFill>
        <p:spPr bwMode="auto">
          <a:xfrm>
            <a:off x="5410200" y="3505200"/>
            <a:ext cx="2885073" cy="291379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Planning</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62</a:t>
            </a:fld>
            <a:endParaRPr lang="en-US"/>
          </a:p>
        </p:txBody>
      </p:sp>
      <p:sp>
        <p:nvSpPr>
          <p:cNvPr id="9" name="Content Placeholder 8"/>
          <p:cNvSpPr>
            <a:spLocks noGrp="1"/>
          </p:cNvSpPr>
          <p:nvPr>
            <p:ph sz="quarter" idx="1"/>
          </p:nvPr>
        </p:nvSpPr>
        <p:spPr/>
        <p:txBody>
          <a:bodyPr/>
          <a:lstStyle/>
          <a:p>
            <a:r>
              <a:rPr lang="en-US" dirty="0" smtClean="0"/>
              <a:t>Add Rings, Stripes &amp; do a special route (SROUTE)</a:t>
            </a:r>
            <a:endParaRPr lang="en-US" dirty="0"/>
          </a:p>
        </p:txBody>
      </p:sp>
      <p:pic>
        <p:nvPicPr>
          <p:cNvPr id="138242" name="Picture 2"/>
          <p:cNvPicPr>
            <a:picLocks noChangeAspect="1" noChangeArrowheads="1"/>
          </p:cNvPicPr>
          <p:nvPr/>
        </p:nvPicPr>
        <p:blipFill>
          <a:blip r:embed="rId2"/>
          <a:srcRect/>
          <a:stretch>
            <a:fillRect/>
          </a:stretch>
        </p:blipFill>
        <p:spPr bwMode="auto">
          <a:xfrm>
            <a:off x="1066800" y="1905000"/>
            <a:ext cx="6870307" cy="4676775"/>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cells</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63</a:t>
            </a:fld>
            <a:endParaRPr lang="en-US"/>
          </a:p>
        </p:txBody>
      </p:sp>
      <p:pic>
        <p:nvPicPr>
          <p:cNvPr id="29698" name="Picture 2"/>
          <p:cNvPicPr>
            <a:picLocks noGrp="1" noChangeAspect="1" noChangeArrowheads="1"/>
          </p:cNvPicPr>
          <p:nvPr>
            <p:ph sz="quarter" idx="1"/>
          </p:nvPr>
        </p:nvPicPr>
        <p:blipFill>
          <a:blip r:embed="rId2"/>
          <a:srcRect/>
          <a:stretch>
            <a:fillRect/>
          </a:stretch>
        </p:blipFill>
        <p:spPr bwMode="auto">
          <a:xfrm>
            <a:off x="762000" y="1756164"/>
            <a:ext cx="7772400" cy="3955272"/>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cell rows</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64</a:t>
            </a:fld>
            <a:endParaRPr lang="en-US"/>
          </a:p>
        </p:txBody>
      </p:sp>
      <p:pic>
        <p:nvPicPr>
          <p:cNvPr id="27650" name="Picture 2"/>
          <p:cNvPicPr>
            <a:picLocks noGrp="1" noChangeAspect="1" noChangeArrowheads="1"/>
          </p:cNvPicPr>
          <p:nvPr>
            <p:ph sz="quarter" idx="1"/>
          </p:nvPr>
        </p:nvPicPr>
        <p:blipFill>
          <a:blip r:embed="rId2"/>
          <a:srcRect/>
          <a:stretch>
            <a:fillRect/>
          </a:stretch>
        </p:blipFill>
        <p:spPr bwMode="auto">
          <a:xfrm>
            <a:off x="762000" y="1736423"/>
            <a:ext cx="7772400" cy="3994753"/>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Placement &amp; Routing</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65</a:t>
            </a:fld>
            <a:endParaRPr lang="en-US"/>
          </a:p>
        </p:txBody>
      </p:sp>
      <p:sp>
        <p:nvSpPr>
          <p:cNvPr id="4" name="Content Placeholder 3"/>
          <p:cNvSpPr>
            <a:spLocks noGrp="1"/>
          </p:cNvSpPr>
          <p:nvPr>
            <p:ph sz="quarter" idx="1"/>
          </p:nvPr>
        </p:nvSpPr>
        <p:spPr/>
        <p:txBody>
          <a:bodyPr/>
          <a:lstStyle/>
          <a:p>
            <a:endParaRPr lang="en-US"/>
          </a:p>
        </p:txBody>
      </p:sp>
      <p:sp>
        <p:nvSpPr>
          <p:cNvPr id="5" name="Content Placeholder 4"/>
          <p:cNvSpPr>
            <a:spLocks noGrp="1"/>
          </p:cNvSpPr>
          <p:nvPr>
            <p:ph sz="quarter" idx="2"/>
          </p:nvPr>
        </p:nvSpPr>
        <p:spPr/>
        <p:txBody>
          <a:bodyPr/>
          <a:lstStyle/>
          <a:p>
            <a:endParaRPr lang="en-US"/>
          </a:p>
        </p:txBody>
      </p:sp>
      <p:pic>
        <p:nvPicPr>
          <p:cNvPr id="6" name="Picture 5"/>
          <p:cNvPicPr/>
          <p:nvPr/>
        </p:nvPicPr>
        <p:blipFill>
          <a:blip r:embed="rId2"/>
          <a:srcRect/>
          <a:stretch>
            <a:fillRect/>
          </a:stretch>
        </p:blipFill>
        <p:spPr bwMode="auto">
          <a:xfrm>
            <a:off x="990600" y="2057400"/>
            <a:ext cx="3465985" cy="3286760"/>
          </a:xfrm>
          <a:prstGeom prst="rect">
            <a:avLst/>
          </a:prstGeom>
          <a:noFill/>
          <a:ln w="9525">
            <a:noFill/>
            <a:miter lim="800000"/>
            <a:headEnd/>
            <a:tailEnd/>
          </a:ln>
        </p:spPr>
      </p:pic>
      <p:pic>
        <p:nvPicPr>
          <p:cNvPr id="7" name="Picture 6"/>
          <p:cNvPicPr/>
          <p:nvPr/>
        </p:nvPicPr>
        <p:blipFill>
          <a:blip r:embed="rId3"/>
          <a:srcRect/>
          <a:stretch>
            <a:fillRect/>
          </a:stretch>
        </p:blipFill>
        <p:spPr bwMode="auto">
          <a:xfrm>
            <a:off x="5029200" y="2057400"/>
            <a:ext cx="3345123" cy="330295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Placement</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66</a:t>
            </a:fld>
            <a:endParaRPr lang="en-US"/>
          </a:p>
        </p:txBody>
      </p:sp>
      <p:sp>
        <p:nvSpPr>
          <p:cNvPr id="7" name="Content Placeholder 6"/>
          <p:cNvSpPr>
            <a:spLocks noGrp="1"/>
          </p:cNvSpPr>
          <p:nvPr>
            <p:ph sz="quarter" idx="1"/>
          </p:nvPr>
        </p:nvSpPr>
        <p:spPr/>
        <p:txBody>
          <a:bodyPr>
            <a:normAutofit/>
          </a:bodyPr>
          <a:lstStyle/>
          <a:p>
            <a:r>
              <a:rPr lang="en-US" dirty="0" smtClean="0"/>
              <a:t>NP hard problem</a:t>
            </a:r>
            <a:endParaRPr lang="en-US" dirty="0" smtClean="0"/>
          </a:p>
          <a:p>
            <a:r>
              <a:rPr lang="en-US" dirty="0" smtClean="0"/>
              <a:t>What </a:t>
            </a:r>
            <a:r>
              <a:rPr lang="en-US" dirty="0" smtClean="0"/>
              <a:t>is the best way of placing the cells within a given area </a:t>
            </a:r>
            <a:r>
              <a:rPr lang="en-US" dirty="0" smtClean="0"/>
              <a:t>so that</a:t>
            </a:r>
            <a:r>
              <a:rPr lang="en-US" dirty="0" smtClean="0"/>
              <a:t>:</a:t>
            </a:r>
          </a:p>
          <a:p>
            <a:pPr lvl="1"/>
            <a:r>
              <a:rPr lang="en-US" dirty="0" smtClean="0"/>
              <a:t>Critical path is minimum</a:t>
            </a:r>
          </a:p>
          <a:p>
            <a:pPr lvl="2"/>
            <a:r>
              <a:rPr lang="en-US" dirty="0" smtClean="0"/>
              <a:t>Long interconnections on the critical path add capacitance</a:t>
            </a:r>
          </a:p>
          <a:p>
            <a:pPr lvl="1"/>
            <a:r>
              <a:rPr lang="en-US" dirty="0" smtClean="0"/>
              <a:t>The design is routable</a:t>
            </a:r>
          </a:p>
          <a:p>
            <a:pPr lvl="2"/>
            <a:r>
              <a:rPr lang="en-US" dirty="0" smtClean="0"/>
              <a:t>Not all placements can be routed.</a:t>
            </a:r>
          </a:p>
          <a:p>
            <a:pPr lvl="1"/>
            <a:r>
              <a:rPr lang="en-US" dirty="0" smtClean="0"/>
              <a:t>The area is minimum</a:t>
            </a:r>
          </a:p>
          <a:p>
            <a:pPr lvl="2"/>
            <a:r>
              <a:rPr lang="en-US" dirty="0" smtClean="0"/>
              <a:t>The routing overhead </a:t>
            </a:r>
            <a:r>
              <a:rPr lang="en-US" dirty="0" err="1" smtClean="0"/>
              <a:t>inreases</a:t>
            </a:r>
            <a:r>
              <a:rPr lang="en-US" dirty="0" smtClean="0"/>
              <a:t> area.</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Tree Synthesis</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67</a:t>
            </a:fld>
            <a:endParaRPr lang="en-US"/>
          </a:p>
        </p:txBody>
      </p:sp>
      <p:sp>
        <p:nvSpPr>
          <p:cNvPr id="6" name="Content Placeholder 5"/>
          <p:cNvSpPr>
            <a:spLocks noGrp="1"/>
          </p:cNvSpPr>
          <p:nvPr>
            <p:ph sz="quarter" idx="1"/>
          </p:nvPr>
        </p:nvSpPr>
        <p:spPr/>
        <p:txBody>
          <a:bodyPr/>
          <a:lstStyle/>
          <a:p>
            <a:pPr marL="533400" indent="-533400">
              <a:buFontTx/>
              <a:buAutoNum type="arabicPeriod"/>
            </a:pPr>
            <a:r>
              <a:rPr lang="en-US" altLang="zh-TW" dirty="0" smtClean="0"/>
              <a:t>Clock-&gt;Create Clock Tree Spec…</a:t>
            </a:r>
          </a:p>
          <a:p>
            <a:pPr marL="533400" indent="-533400">
              <a:buFontTx/>
              <a:buAutoNum type="arabicPeriod"/>
            </a:pPr>
            <a:r>
              <a:rPr lang="en-US" altLang="zh-TW" dirty="0" smtClean="0"/>
              <a:t>Clock-&gt;Specify Clock Tree…</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srcRect/>
          <a:stretch>
            <a:fillRect/>
          </a:stretch>
        </p:blipFill>
        <p:spPr bwMode="auto">
          <a:xfrm>
            <a:off x="4643438" y="1785926"/>
            <a:ext cx="4011953" cy="3929090"/>
          </a:xfrm>
          <a:prstGeom prst="rect">
            <a:avLst/>
          </a:prstGeom>
          <a:noFill/>
          <a:ln w="9525">
            <a:noFill/>
            <a:miter lim="800000"/>
            <a:headEnd/>
            <a:tailEnd/>
          </a:ln>
          <a:effectLst/>
        </p:spPr>
      </p:pic>
      <p:pic>
        <p:nvPicPr>
          <p:cNvPr id="4101" name="Picture 5"/>
          <p:cNvPicPr>
            <a:picLocks noChangeAspect="1" noChangeArrowheads="1"/>
          </p:cNvPicPr>
          <p:nvPr/>
        </p:nvPicPr>
        <p:blipFill>
          <a:blip r:embed="rId3"/>
          <a:srcRect/>
          <a:stretch>
            <a:fillRect/>
          </a:stretch>
        </p:blipFill>
        <p:spPr bwMode="auto">
          <a:xfrm>
            <a:off x="4643438" y="1785926"/>
            <a:ext cx="4005316" cy="392909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Clock tree synthesize</a:t>
            </a:r>
            <a:endParaRPr lang="en-US" dirty="0"/>
          </a:p>
        </p:txBody>
      </p:sp>
      <p:sp>
        <p:nvSpPr>
          <p:cNvPr id="3" name="Content Placeholder 2"/>
          <p:cNvSpPr>
            <a:spLocks noGrp="1"/>
          </p:cNvSpPr>
          <p:nvPr>
            <p:ph idx="1"/>
          </p:nvPr>
        </p:nvSpPr>
        <p:spPr>
          <a:xfrm>
            <a:off x="428596" y="1571612"/>
            <a:ext cx="8229600" cy="4525963"/>
          </a:xfrm>
        </p:spPr>
        <p:txBody>
          <a:bodyPr>
            <a:normAutofit/>
          </a:bodyPr>
          <a:lstStyle/>
          <a:p>
            <a:r>
              <a:rPr lang="en-US" dirty="0" smtClean="0"/>
              <a:t>Total FF: 527</a:t>
            </a:r>
          </a:p>
          <a:p>
            <a:r>
              <a:rPr lang="en-US" dirty="0" smtClean="0"/>
              <a:t>Total </a:t>
            </a:r>
            <a:r>
              <a:rPr lang="en-US" dirty="0" err="1" smtClean="0"/>
              <a:t>SubTree</a:t>
            </a:r>
            <a:r>
              <a:rPr lang="en-US" dirty="0" smtClean="0"/>
              <a:t>: 50</a:t>
            </a:r>
          </a:p>
          <a:p>
            <a:r>
              <a:rPr lang="en-US" dirty="0" smtClean="0"/>
              <a:t>Max Level: 3</a:t>
            </a:r>
          </a:p>
          <a:p>
            <a:endParaRPr lang="en-US" dirty="0" smtClean="0"/>
          </a:p>
          <a:p>
            <a:r>
              <a:rPr lang="en-US" dirty="0" smtClean="0"/>
              <a:t>TREE-&gt; </a:t>
            </a:r>
          </a:p>
          <a:p>
            <a:pPr lvl="1"/>
            <a:r>
              <a:rPr lang="en-US" dirty="0" smtClean="0"/>
              <a:t>CLKBUF2</a:t>
            </a:r>
          </a:p>
          <a:p>
            <a:pPr lvl="2"/>
            <a:r>
              <a:rPr lang="en-US" dirty="0" smtClean="0"/>
              <a:t>(8)CLKBUF1</a:t>
            </a:r>
          </a:p>
          <a:p>
            <a:pPr lvl="3"/>
            <a:r>
              <a:rPr lang="en-US" dirty="0" smtClean="0"/>
              <a:t>(5) CLKBUF3</a:t>
            </a:r>
          </a:p>
          <a:p>
            <a:pPr lvl="4"/>
            <a:r>
              <a:rPr lang="en-US" dirty="0" smtClean="0"/>
              <a:t>(13) DFFPOS</a:t>
            </a:r>
            <a:endParaRPr lang="en-US" dirty="0"/>
          </a:p>
        </p:txBody>
      </p:sp>
      <p:pic>
        <p:nvPicPr>
          <p:cNvPr id="4099" name="Picture 3"/>
          <p:cNvPicPr>
            <a:picLocks noChangeAspect="1" noChangeArrowheads="1"/>
          </p:cNvPicPr>
          <p:nvPr/>
        </p:nvPicPr>
        <p:blipFill>
          <a:blip r:embed="rId4"/>
          <a:srcRect/>
          <a:stretch>
            <a:fillRect/>
          </a:stretch>
        </p:blipFill>
        <p:spPr bwMode="auto">
          <a:xfrm>
            <a:off x="4643438" y="1785926"/>
            <a:ext cx="4033847" cy="394995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checkerboard(across)">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diamond(in)">
                                      <p:cBhvr>
                                        <p:cTn id="12" dur="2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Distribution</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69</a:t>
            </a:fld>
            <a:endParaRPr lang="en-US"/>
          </a:p>
        </p:txBody>
      </p:sp>
      <p:sp>
        <p:nvSpPr>
          <p:cNvPr id="4" name="Content Placeholder 3"/>
          <p:cNvSpPr>
            <a:spLocks noGrp="1"/>
          </p:cNvSpPr>
          <p:nvPr>
            <p:ph sz="quarter" idx="1"/>
          </p:nvPr>
        </p:nvSpPr>
        <p:spPr/>
        <p:txBody>
          <a:bodyPr>
            <a:normAutofit/>
          </a:bodyPr>
          <a:lstStyle/>
          <a:p>
            <a:r>
              <a:rPr lang="en-US" dirty="0" smtClean="0">
                <a:solidFill>
                  <a:srgbClr val="FF0000"/>
                </a:solidFill>
              </a:rPr>
              <a:t>Clock</a:t>
            </a:r>
            <a:r>
              <a:rPr lang="en-US" dirty="0" smtClean="0"/>
              <a:t> is the most critical signal</a:t>
            </a:r>
          </a:p>
          <a:p>
            <a:r>
              <a:rPr lang="en-US" dirty="0" smtClean="0"/>
              <a:t>Standard digital systems rely on the clock signal being present everywhere on the chip at the same time: </a:t>
            </a:r>
            <a:r>
              <a:rPr lang="en-US" dirty="0" smtClean="0">
                <a:solidFill>
                  <a:srgbClr val="FF0000"/>
                </a:solidFill>
              </a:rPr>
              <a:t>skew</a:t>
            </a:r>
          </a:p>
          <a:p>
            <a:r>
              <a:rPr lang="en-US" dirty="0" smtClean="0"/>
              <a:t>Clock signal has to be connected to all flip-flops: </a:t>
            </a:r>
            <a:r>
              <a:rPr lang="en-US" dirty="0" smtClean="0">
                <a:solidFill>
                  <a:srgbClr val="FF0000"/>
                </a:solidFill>
              </a:rPr>
              <a:t>high fan out</a:t>
            </a:r>
          </a:p>
          <a:p>
            <a:r>
              <a:rPr lang="en-US" dirty="0" smtClean="0"/>
              <a:t>Specialized tools insert multi level buffers (to drive the load) and balance the timing by ensuring the same </a:t>
            </a:r>
            <a:r>
              <a:rPr lang="en-US" dirty="0" err="1" smtClean="0"/>
              <a:t>wirelength</a:t>
            </a:r>
            <a:r>
              <a:rPr lang="en-US" dirty="0" smtClean="0"/>
              <a:t> for all connection.</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Variables</a:t>
            </a:r>
            <a:endParaRPr lang="en-US" dirty="0"/>
          </a:p>
        </p:txBody>
      </p:sp>
      <p:sp>
        <p:nvSpPr>
          <p:cNvPr id="3" name="Content Placeholder 2"/>
          <p:cNvSpPr>
            <a:spLocks noGrp="1"/>
          </p:cNvSpPr>
          <p:nvPr>
            <p:ph sz="quarter" idx="1"/>
          </p:nvPr>
        </p:nvSpPr>
        <p:spPr/>
        <p:txBody>
          <a:bodyPr/>
          <a:lstStyle/>
          <a:p>
            <a:r>
              <a:rPr lang="en-US" dirty="0" smtClean="0"/>
              <a:t>Variables includes:</a:t>
            </a:r>
          </a:p>
          <a:p>
            <a:pPr lvl="1"/>
            <a:r>
              <a:rPr lang="en-US" dirty="0" smtClean="0"/>
              <a:t>Libraries (min/max)</a:t>
            </a:r>
          </a:p>
          <a:p>
            <a:pPr lvl="1"/>
            <a:r>
              <a:rPr lang="en-US" dirty="0" smtClean="0"/>
              <a:t>Cache</a:t>
            </a:r>
          </a:p>
          <a:p>
            <a:pPr lvl="1"/>
            <a:r>
              <a:rPr lang="en-US" dirty="0" smtClean="0"/>
              <a:t>Design</a:t>
            </a:r>
          </a:p>
          <a:p>
            <a:pPr lvl="1"/>
            <a:r>
              <a:rPr lang="en-US" dirty="0" smtClean="0"/>
              <a:t>constraints</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Distribution example</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70</a:t>
            </a:fld>
            <a:endParaRPr lang="en-US"/>
          </a:p>
        </p:txBody>
      </p:sp>
      <p:sp>
        <p:nvSpPr>
          <p:cNvPr id="4" name="Content Placeholder 3"/>
          <p:cNvSpPr>
            <a:spLocks noGrp="1"/>
          </p:cNvSpPr>
          <p:nvPr>
            <p:ph sz="quarter" idx="1"/>
          </p:nvPr>
        </p:nvSpPr>
        <p:spPr/>
        <p:txBody>
          <a:bodyPr/>
          <a:lstStyle/>
          <a:p>
            <a:r>
              <a:rPr lang="en-US" dirty="0" smtClean="0"/>
              <a:t>The following example is a 200 MHz 3D image renderer with roughly 3 million transistors. The clock distribution has:</a:t>
            </a:r>
          </a:p>
          <a:p>
            <a:pPr lvl="1"/>
            <a:r>
              <a:rPr lang="en-US" dirty="0" smtClean="0"/>
              <a:t>10.928 flip-flops</a:t>
            </a:r>
          </a:p>
          <a:p>
            <a:pPr lvl="1"/>
            <a:r>
              <a:rPr lang="en-US" dirty="0" smtClean="0"/>
              <a:t>9 level clock tree</a:t>
            </a:r>
          </a:p>
          <a:p>
            <a:pPr lvl="1"/>
            <a:r>
              <a:rPr lang="en-US" dirty="0" smtClean="0"/>
              <a:t>478 buffers in the clock tree</a:t>
            </a:r>
          </a:p>
          <a:p>
            <a:pPr lvl="1"/>
            <a:r>
              <a:rPr lang="en-US" dirty="0" smtClean="0"/>
              <a:t>34 cm total clock wiring</a:t>
            </a:r>
          </a:p>
          <a:p>
            <a:pPr lvl="1"/>
            <a:endParaRPr lang="en-US" dirty="0" smtClean="0"/>
          </a:p>
          <a:p>
            <a:r>
              <a:rPr lang="en-US" dirty="0" smtClean="0"/>
              <a:t>This clock-tree is based on H-Tree</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77CCBF01-E273-4FE3-99A7-149771BDE1DB}" type="slidenum">
              <a:rPr lang="en-US" smtClean="0"/>
              <a:pPr/>
              <a:t>71</a:t>
            </a:fld>
            <a:endParaRPr lang="en-US"/>
          </a:p>
        </p:txBody>
      </p:sp>
      <p:sp>
        <p:nvSpPr>
          <p:cNvPr id="4" name="Content Placeholder 3"/>
          <p:cNvSpPr>
            <a:spLocks noGrp="1"/>
          </p:cNvSpPr>
          <p:nvPr>
            <p:ph sz="quarter" idx="1"/>
          </p:nvPr>
        </p:nvSpPr>
        <p:spPr/>
        <p:txBody>
          <a:bodyPr/>
          <a:lstStyle/>
          <a:p>
            <a:endParaRPr lang="en-US" dirty="0"/>
          </a:p>
        </p:txBody>
      </p:sp>
      <p:pic>
        <p:nvPicPr>
          <p:cNvPr id="30722" name="Picture 2"/>
          <p:cNvPicPr>
            <a:picLocks noChangeAspect="1" noChangeArrowheads="1"/>
          </p:cNvPicPr>
          <p:nvPr/>
        </p:nvPicPr>
        <p:blipFill>
          <a:blip r:embed="rId2"/>
          <a:srcRect/>
          <a:stretch>
            <a:fillRect/>
          </a:stretch>
        </p:blipFill>
        <p:spPr bwMode="auto">
          <a:xfrm>
            <a:off x="1219200" y="304800"/>
            <a:ext cx="6477000" cy="647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77CCBF01-E273-4FE3-99A7-149771BDE1DB}" type="slidenum">
              <a:rPr lang="en-US" smtClean="0"/>
              <a:pPr/>
              <a:t>72</a:t>
            </a:fld>
            <a:endParaRPr lang="en-US"/>
          </a:p>
        </p:txBody>
      </p:sp>
      <p:sp>
        <p:nvSpPr>
          <p:cNvPr id="4" name="Content Placeholder 3"/>
          <p:cNvSpPr>
            <a:spLocks noGrp="1"/>
          </p:cNvSpPr>
          <p:nvPr>
            <p:ph sz="quarter" idx="1"/>
          </p:nvPr>
        </p:nvSpPr>
        <p:spPr/>
        <p:txBody>
          <a:bodyPr/>
          <a:lstStyle/>
          <a:p>
            <a:endParaRPr lang="en-US"/>
          </a:p>
        </p:txBody>
      </p:sp>
      <p:pic>
        <p:nvPicPr>
          <p:cNvPr id="31746" name="Picture 2"/>
          <p:cNvPicPr>
            <a:picLocks noChangeAspect="1" noChangeArrowheads="1"/>
          </p:cNvPicPr>
          <p:nvPr/>
        </p:nvPicPr>
        <p:blipFill>
          <a:blip r:embed="rId2"/>
          <a:srcRect/>
          <a:stretch>
            <a:fillRect/>
          </a:stretch>
        </p:blipFill>
        <p:spPr bwMode="auto">
          <a:xfrm>
            <a:off x="1228725" y="304800"/>
            <a:ext cx="6467475" cy="6467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77CCBF01-E273-4FE3-99A7-149771BDE1DB}" type="slidenum">
              <a:rPr lang="en-US" smtClean="0"/>
              <a:pPr/>
              <a:t>73</a:t>
            </a:fld>
            <a:endParaRPr lang="en-US"/>
          </a:p>
        </p:txBody>
      </p:sp>
      <p:sp>
        <p:nvSpPr>
          <p:cNvPr id="4" name="Content Placeholder 3"/>
          <p:cNvSpPr>
            <a:spLocks noGrp="1"/>
          </p:cNvSpPr>
          <p:nvPr>
            <p:ph sz="quarter" idx="1"/>
          </p:nvPr>
        </p:nvSpPr>
        <p:spPr/>
        <p:txBody>
          <a:bodyPr/>
          <a:lstStyle/>
          <a:p>
            <a:endParaRPr lang="en-US"/>
          </a:p>
        </p:txBody>
      </p:sp>
      <p:pic>
        <p:nvPicPr>
          <p:cNvPr id="32770" name="Picture 2"/>
          <p:cNvPicPr>
            <a:picLocks noChangeAspect="1" noChangeArrowheads="1"/>
          </p:cNvPicPr>
          <p:nvPr/>
        </p:nvPicPr>
        <p:blipFill>
          <a:blip r:embed="rId2"/>
          <a:srcRect/>
          <a:stretch>
            <a:fillRect/>
          </a:stretch>
        </p:blipFill>
        <p:spPr bwMode="auto">
          <a:xfrm>
            <a:off x="1285876" y="304800"/>
            <a:ext cx="64008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77CCBF01-E273-4FE3-99A7-149771BDE1DB}" type="slidenum">
              <a:rPr lang="en-US" smtClean="0"/>
              <a:pPr/>
              <a:t>74</a:t>
            </a:fld>
            <a:endParaRPr lang="en-US"/>
          </a:p>
        </p:txBody>
      </p:sp>
      <p:sp>
        <p:nvSpPr>
          <p:cNvPr id="4" name="Content Placeholder 3"/>
          <p:cNvSpPr>
            <a:spLocks noGrp="1"/>
          </p:cNvSpPr>
          <p:nvPr>
            <p:ph sz="quarter" idx="1"/>
          </p:nvPr>
        </p:nvSpPr>
        <p:spPr/>
        <p:txBody>
          <a:bodyPr/>
          <a:lstStyle/>
          <a:p>
            <a:endParaRPr lang="en-US"/>
          </a:p>
        </p:txBody>
      </p:sp>
      <p:pic>
        <p:nvPicPr>
          <p:cNvPr id="33794" name="Picture 2"/>
          <p:cNvPicPr>
            <a:picLocks noChangeAspect="1" noChangeArrowheads="1"/>
          </p:cNvPicPr>
          <p:nvPr/>
        </p:nvPicPr>
        <p:blipFill>
          <a:blip r:embed="rId2"/>
          <a:srcRect/>
          <a:stretch>
            <a:fillRect/>
          </a:stretch>
        </p:blipFill>
        <p:spPr bwMode="auto">
          <a:xfrm>
            <a:off x="1295400" y="304800"/>
            <a:ext cx="6391275" cy="6391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77CCBF01-E273-4FE3-99A7-149771BDE1DB}" type="slidenum">
              <a:rPr lang="en-US" smtClean="0"/>
              <a:pPr/>
              <a:t>75</a:t>
            </a:fld>
            <a:endParaRPr lang="en-US"/>
          </a:p>
        </p:txBody>
      </p:sp>
      <p:sp>
        <p:nvSpPr>
          <p:cNvPr id="4" name="Content Placeholder 3"/>
          <p:cNvSpPr>
            <a:spLocks noGrp="1"/>
          </p:cNvSpPr>
          <p:nvPr>
            <p:ph sz="quarter" idx="1"/>
          </p:nvPr>
        </p:nvSpPr>
        <p:spPr/>
        <p:txBody>
          <a:bodyPr/>
          <a:lstStyle/>
          <a:p>
            <a:endParaRPr lang="en-US" dirty="0"/>
          </a:p>
        </p:txBody>
      </p:sp>
      <p:pic>
        <p:nvPicPr>
          <p:cNvPr id="34818" name="Picture 2"/>
          <p:cNvPicPr>
            <a:picLocks noChangeAspect="1" noChangeArrowheads="1"/>
          </p:cNvPicPr>
          <p:nvPr/>
        </p:nvPicPr>
        <p:blipFill>
          <a:blip r:embed="rId2"/>
          <a:srcRect/>
          <a:stretch>
            <a:fillRect/>
          </a:stretch>
        </p:blipFill>
        <p:spPr bwMode="auto">
          <a:xfrm>
            <a:off x="1295400" y="304800"/>
            <a:ext cx="64008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77CCBF01-E273-4FE3-99A7-149771BDE1DB}" type="slidenum">
              <a:rPr lang="en-US" smtClean="0"/>
              <a:pPr/>
              <a:t>76</a:t>
            </a:fld>
            <a:endParaRPr lang="en-US"/>
          </a:p>
        </p:txBody>
      </p:sp>
      <p:sp>
        <p:nvSpPr>
          <p:cNvPr id="4" name="Content Placeholder 3"/>
          <p:cNvSpPr>
            <a:spLocks noGrp="1"/>
          </p:cNvSpPr>
          <p:nvPr>
            <p:ph sz="quarter" idx="1"/>
          </p:nvPr>
        </p:nvSpPr>
        <p:spPr/>
        <p:txBody>
          <a:bodyPr/>
          <a:lstStyle/>
          <a:p>
            <a:endParaRPr lang="en-US"/>
          </a:p>
        </p:txBody>
      </p:sp>
      <p:pic>
        <p:nvPicPr>
          <p:cNvPr id="35842" name="Picture 2"/>
          <p:cNvPicPr>
            <a:picLocks noChangeAspect="1" noChangeArrowheads="1"/>
          </p:cNvPicPr>
          <p:nvPr/>
        </p:nvPicPr>
        <p:blipFill>
          <a:blip r:embed="rId2"/>
          <a:srcRect/>
          <a:stretch>
            <a:fillRect/>
          </a:stretch>
        </p:blipFill>
        <p:spPr bwMode="auto">
          <a:xfrm>
            <a:off x="1295400" y="304800"/>
            <a:ext cx="64008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77</a:t>
            </a:fld>
            <a:endParaRPr lang="en-US"/>
          </a:p>
        </p:txBody>
      </p:sp>
      <p:sp>
        <p:nvSpPr>
          <p:cNvPr id="4" name="Content Placeholder 3"/>
          <p:cNvSpPr>
            <a:spLocks noGrp="1"/>
          </p:cNvSpPr>
          <p:nvPr>
            <p:ph sz="quarter" idx="1"/>
          </p:nvPr>
        </p:nvSpPr>
        <p:spPr/>
        <p:txBody>
          <a:bodyPr/>
          <a:lstStyle/>
          <a:p>
            <a:r>
              <a:rPr lang="en-US" dirty="0" smtClean="0"/>
              <a:t>Perform Timing Analysis</a:t>
            </a:r>
          </a:p>
          <a:p>
            <a:r>
              <a:rPr lang="en-US" dirty="0" smtClean="0"/>
              <a:t>Perform power analysis</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Stream out!</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p:txBody>
          <a:bodyPr/>
          <a:lstStyle/>
          <a:p>
            <a:r>
              <a:rPr lang="en-US" dirty="0" smtClean="0"/>
              <a:t>Synthesis &amp; P&amp;R</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Synopsys </a:t>
            </a:r>
            <a:r>
              <a:rPr lang="en-US" dirty="0" err="1" smtClean="0"/>
              <a:t>PrimePower</a:t>
            </a:r>
            <a:endParaRPr lang="en-US" dirty="0"/>
          </a:p>
        </p:txBody>
      </p:sp>
      <p:sp>
        <p:nvSpPr>
          <p:cNvPr id="5" name="Text Placeholder 4"/>
          <p:cNvSpPr>
            <a:spLocks noGrp="1"/>
          </p:cNvSpPr>
          <p:nvPr>
            <p:ph type="body" idx="1"/>
          </p:nvPr>
        </p:nvSpPr>
        <p:spPr/>
        <p:txBody>
          <a:bodyPr/>
          <a:lstStyle/>
          <a:p>
            <a:r>
              <a:rPr lang="en-US" dirty="0" smtClean="0"/>
              <a:t>Power Estimation</a:t>
            </a:r>
            <a:endParaRPr lang="en-US" dirty="0"/>
          </a:p>
        </p:txBody>
      </p:sp>
      <p:sp>
        <p:nvSpPr>
          <p:cNvPr id="6" name="Slide Number Placeholder 5"/>
          <p:cNvSpPr>
            <a:spLocks noGrp="1"/>
          </p:cNvSpPr>
          <p:nvPr>
            <p:ph type="sldNum" sz="quarter" idx="12"/>
          </p:nvPr>
        </p:nvSpPr>
        <p:spPr/>
        <p:txBody>
          <a:bodyPr/>
          <a:lstStyle/>
          <a:p>
            <a:fld id="{77CCBF01-E273-4FE3-99A7-149771BDE1D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libraries</a:t>
            </a:r>
            <a:endParaRPr lang="en-US" dirty="0"/>
          </a:p>
        </p:txBody>
      </p:sp>
      <p:sp>
        <p:nvSpPr>
          <p:cNvPr id="3" name="Content Placeholder 2"/>
          <p:cNvSpPr>
            <a:spLocks noGrp="1"/>
          </p:cNvSpPr>
          <p:nvPr>
            <p:ph sz="quarter" idx="1"/>
          </p:nvPr>
        </p:nvSpPr>
        <p:spPr/>
        <p:txBody>
          <a:bodyPr/>
          <a:lstStyle/>
          <a:p>
            <a:r>
              <a:rPr lang="en-US" dirty="0" smtClean="0"/>
              <a:t>Libraries Usually will be provided in Liberty format (.lib)</a:t>
            </a:r>
          </a:p>
          <a:p>
            <a:r>
              <a:rPr lang="en-US" dirty="0" smtClean="0"/>
              <a:t>Read them using </a:t>
            </a:r>
            <a:r>
              <a:rPr lang="en-US" dirty="0" err="1" smtClean="0"/>
              <a:t>read_lib</a:t>
            </a:r>
            <a:endParaRPr lang="en-US" dirty="0" smtClean="0"/>
          </a:p>
          <a:p>
            <a:r>
              <a:rPr lang="en-US" dirty="0" smtClean="0"/>
              <a:t>Then produce </a:t>
            </a:r>
            <a:r>
              <a:rPr lang="en-US" dirty="0" err="1" smtClean="0"/>
              <a:t>synopsys</a:t>
            </a:r>
            <a:r>
              <a:rPr lang="en-US" dirty="0" smtClean="0"/>
              <a:t> db file using </a:t>
            </a:r>
            <a:r>
              <a:rPr lang="en-US" dirty="0" err="1" smtClean="0"/>
              <a:t>write_lib</a:t>
            </a:r>
            <a:r>
              <a:rPr lang="en-US" dirty="0" smtClean="0"/>
              <a:t> command.</a:t>
            </a:r>
          </a:p>
          <a:p>
            <a:endParaRPr lang="en-US" dirty="0" smtClean="0"/>
          </a:p>
          <a:p>
            <a:r>
              <a:rPr lang="en-US" dirty="0" err="1" smtClean="0"/>
              <a:t>ReRead</a:t>
            </a:r>
            <a:r>
              <a:rPr lang="en-US" dirty="0" smtClean="0"/>
              <a:t> the library db file to </a:t>
            </a:r>
            <a:r>
              <a:rPr lang="en-US" dirty="0" err="1" smtClean="0"/>
              <a:t>synopsys</a:t>
            </a:r>
            <a:r>
              <a:rPr lang="en-US" dirty="0" smtClean="0"/>
              <a:t>.</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Estimation</a:t>
            </a:r>
            <a:endParaRPr lang="en-US" dirty="0"/>
          </a:p>
        </p:txBody>
      </p:sp>
      <p:sp>
        <p:nvSpPr>
          <p:cNvPr id="3" name="Content Placeholder 2"/>
          <p:cNvSpPr>
            <a:spLocks noGrp="1"/>
          </p:cNvSpPr>
          <p:nvPr>
            <p:ph sz="quarter" idx="1"/>
          </p:nvPr>
        </p:nvSpPr>
        <p:spPr/>
        <p:txBody>
          <a:bodyPr/>
          <a:lstStyle/>
          <a:p>
            <a:r>
              <a:rPr lang="en-US" dirty="0" smtClean="0"/>
              <a:t>Level of Abstraction</a:t>
            </a:r>
          </a:p>
          <a:p>
            <a:pPr lvl="1"/>
            <a:r>
              <a:rPr lang="en-US" dirty="0" smtClean="0"/>
              <a:t>RTL</a:t>
            </a:r>
          </a:p>
          <a:p>
            <a:pPr lvl="2"/>
            <a:r>
              <a:rPr lang="en-US" dirty="0" smtClean="0"/>
              <a:t>Synopsys </a:t>
            </a:r>
            <a:r>
              <a:rPr lang="en-US" dirty="0" err="1" smtClean="0">
                <a:solidFill>
                  <a:srgbClr val="FF0000"/>
                </a:solidFill>
              </a:rPr>
              <a:t>PowerCompiler</a:t>
            </a:r>
            <a:r>
              <a:rPr lang="en-US" dirty="0" smtClean="0"/>
              <a:t>, </a:t>
            </a:r>
            <a:r>
              <a:rPr lang="en-US" dirty="0" err="1" smtClean="0"/>
              <a:t>PowerEstimator</a:t>
            </a:r>
            <a:endParaRPr lang="en-US" dirty="0" smtClean="0"/>
          </a:p>
          <a:p>
            <a:pPr lvl="1"/>
            <a:r>
              <a:rPr lang="en-US" dirty="0" smtClean="0"/>
              <a:t>Gate</a:t>
            </a:r>
          </a:p>
          <a:p>
            <a:pPr lvl="2"/>
            <a:r>
              <a:rPr lang="en-US" dirty="0" smtClean="0"/>
              <a:t>Synopsys </a:t>
            </a:r>
            <a:r>
              <a:rPr lang="en-US" dirty="0" err="1" smtClean="0">
                <a:solidFill>
                  <a:srgbClr val="FF0000"/>
                </a:solidFill>
              </a:rPr>
              <a:t>PrimePower</a:t>
            </a:r>
            <a:r>
              <a:rPr lang="en-US" dirty="0" smtClean="0"/>
              <a:t>, Power Compiler</a:t>
            </a:r>
          </a:p>
          <a:p>
            <a:pPr lvl="1"/>
            <a:r>
              <a:rPr lang="en-US" dirty="0" smtClean="0"/>
              <a:t>Circuit</a:t>
            </a:r>
          </a:p>
          <a:p>
            <a:pPr lvl="2"/>
            <a:r>
              <a:rPr lang="en-US" dirty="0" smtClean="0"/>
              <a:t>Synopsys </a:t>
            </a:r>
            <a:r>
              <a:rPr lang="en-US" dirty="0" smtClean="0">
                <a:solidFill>
                  <a:srgbClr val="FF0000"/>
                </a:solidFill>
              </a:rPr>
              <a:t>HSIM</a:t>
            </a:r>
            <a:r>
              <a:rPr lang="en-US" dirty="0" smtClean="0"/>
              <a:t>/ </a:t>
            </a:r>
            <a:r>
              <a:rPr lang="en-US" dirty="0" err="1" smtClean="0"/>
              <a:t>Nanosim</a:t>
            </a:r>
            <a:endParaRPr lang="en-US" dirty="0" smtClean="0"/>
          </a:p>
          <a:p>
            <a:pPr lvl="1"/>
            <a:r>
              <a:rPr lang="en-US" dirty="0" smtClean="0"/>
              <a:t>Polygon (we don’t support it)</a:t>
            </a:r>
          </a:p>
          <a:p>
            <a:pPr lvl="2"/>
            <a:r>
              <a:rPr lang="en-US" dirty="0" smtClean="0"/>
              <a:t>Synopsys </a:t>
            </a:r>
            <a:r>
              <a:rPr lang="en-US" dirty="0" err="1" smtClean="0"/>
              <a:t>RailMill</a:t>
            </a:r>
            <a:r>
              <a:rPr lang="en-US" dirty="0" smtClean="0"/>
              <a:t>/ Arcadia</a:t>
            </a:r>
          </a:p>
          <a:p>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PrimePower</a:t>
            </a:r>
            <a:r>
              <a:rPr lang="en-US" dirty="0" smtClean="0"/>
              <a:t> flow</a:t>
            </a:r>
            <a:endParaRPr lang="en-US" dirty="0"/>
          </a:p>
        </p:txBody>
      </p:sp>
      <p:pic>
        <p:nvPicPr>
          <p:cNvPr id="25602" name="Picture 2"/>
          <p:cNvPicPr>
            <a:picLocks noGrp="1" noChangeAspect="1" noChangeArrowheads="1"/>
          </p:cNvPicPr>
          <p:nvPr>
            <p:ph sz="quarter" idx="1"/>
          </p:nvPr>
        </p:nvPicPr>
        <p:blipFill>
          <a:blip r:embed="rId2"/>
          <a:srcRect/>
          <a:stretch>
            <a:fillRect/>
          </a:stretch>
        </p:blipFill>
        <p:spPr bwMode="auto">
          <a:xfrm>
            <a:off x="1359861" y="1828800"/>
            <a:ext cx="7403139" cy="4419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7CCBF01-E273-4FE3-99A7-149771BDE1D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4" name="Picture 3"/>
          <p:cNvPicPr/>
          <p:nvPr/>
        </p:nvPicPr>
        <p:blipFill>
          <a:blip r:embed="rId2"/>
          <a:srcRect/>
          <a:stretch>
            <a:fillRect/>
          </a:stretch>
        </p:blipFill>
        <p:spPr bwMode="auto">
          <a:xfrm>
            <a:off x="1066800" y="304800"/>
            <a:ext cx="7772400" cy="6553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77CCBF01-E273-4FE3-99A7-149771BDE1DB}"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PrimePower</a:t>
            </a:r>
            <a:endParaRPr lang="en-US" dirty="0"/>
          </a:p>
        </p:txBody>
      </p:sp>
      <p:sp>
        <p:nvSpPr>
          <p:cNvPr id="3" name="Content Placeholder 2"/>
          <p:cNvSpPr>
            <a:spLocks noGrp="1"/>
          </p:cNvSpPr>
          <p:nvPr>
            <p:ph sz="quarter" idx="1"/>
          </p:nvPr>
        </p:nvSpPr>
        <p:spPr/>
        <p:txBody>
          <a:bodyPr/>
          <a:lstStyle/>
          <a:p>
            <a:r>
              <a:rPr lang="en-US" dirty="0" smtClean="0"/>
              <a:t>Runs at Gate Level ( -&gt; you need to synthesize)</a:t>
            </a:r>
          </a:p>
          <a:p>
            <a:r>
              <a:rPr lang="en-US" dirty="0" smtClean="0"/>
              <a:t>Have 2 phase</a:t>
            </a:r>
          </a:p>
          <a:p>
            <a:pPr lvl="1"/>
            <a:r>
              <a:rPr lang="en-US" dirty="0" smtClean="0"/>
              <a:t>Phase 1: dumping switching activity</a:t>
            </a:r>
          </a:p>
          <a:p>
            <a:pPr lvl="1"/>
            <a:r>
              <a:rPr lang="en-US" dirty="0" smtClean="0"/>
              <a:t>Phase 2: Calculating Power</a:t>
            </a:r>
          </a:p>
          <a:p>
            <a:pPr lvl="1"/>
            <a:endParaRPr lang="en-US" dirty="0" smtClean="0"/>
          </a:p>
          <a:p>
            <a:r>
              <a:rPr lang="en-US" dirty="0" smtClean="0"/>
              <a:t>Can show peak &amp; instance power.</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a:t>
            </a:r>
            <a:endParaRPr lang="en-US" dirty="0"/>
          </a:p>
        </p:txBody>
      </p:sp>
      <p:sp>
        <p:nvSpPr>
          <p:cNvPr id="3" name="Content Placeholder 2"/>
          <p:cNvSpPr>
            <a:spLocks noGrp="1"/>
          </p:cNvSpPr>
          <p:nvPr>
            <p:ph sz="quarter" idx="1"/>
          </p:nvPr>
        </p:nvSpPr>
        <p:spPr/>
        <p:txBody>
          <a:bodyPr>
            <a:normAutofit/>
          </a:bodyPr>
          <a:lstStyle/>
          <a:p>
            <a:r>
              <a:rPr lang="en-US" dirty="0" smtClean="0"/>
              <a:t>Calculate switching activity &amp; dump it in VCD</a:t>
            </a:r>
          </a:p>
          <a:p>
            <a:r>
              <a:rPr lang="en-US" dirty="0" smtClean="0"/>
              <a:t>Modern simulator supports this directly</a:t>
            </a:r>
          </a:p>
          <a:p>
            <a:r>
              <a:rPr lang="en-US" dirty="0" smtClean="0"/>
              <a:t>For example, In </a:t>
            </a:r>
            <a:r>
              <a:rPr lang="en-US" dirty="0" err="1" smtClean="0"/>
              <a:t>ModelSim</a:t>
            </a:r>
            <a:endParaRPr lang="en-US" dirty="0" smtClean="0"/>
          </a:p>
          <a:p>
            <a:pPr lvl="1"/>
            <a:r>
              <a:rPr lang="en-US" dirty="0" err="1"/>
              <a:t>Vsim</a:t>
            </a:r>
            <a:r>
              <a:rPr lang="en-US" dirty="0"/>
              <a:t>&gt; </a:t>
            </a:r>
            <a:r>
              <a:rPr lang="en-US" dirty="0" err="1"/>
              <a:t>vcd</a:t>
            </a:r>
            <a:r>
              <a:rPr lang="en-US" dirty="0"/>
              <a:t> file </a:t>
            </a:r>
            <a:r>
              <a:rPr lang="en-US" dirty="0" smtClean="0"/>
              <a:t>test.vcd</a:t>
            </a:r>
          </a:p>
          <a:p>
            <a:pPr lvl="1"/>
            <a:r>
              <a:rPr lang="en-US" dirty="0" err="1"/>
              <a:t>Vsim</a:t>
            </a:r>
            <a:r>
              <a:rPr lang="en-US" dirty="0"/>
              <a:t>&gt; </a:t>
            </a:r>
            <a:r>
              <a:rPr lang="en-US" dirty="0" err="1"/>
              <a:t>vcd</a:t>
            </a:r>
            <a:r>
              <a:rPr lang="en-US" dirty="0"/>
              <a:t> add –r /testbench/core/*</a:t>
            </a:r>
          </a:p>
          <a:p>
            <a:pPr lvl="1"/>
            <a:r>
              <a:rPr lang="en-US" dirty="0" err="1"/>
              <a:t>Vsim</a:t>
            </a:r>
            <a:r>
              <a:rPr lang="en-US" dirty="0"/>
              <a:t> &gt; run </a:t>
            </a:r>
            <a:r>
              <a:rPr lang="en-US" dirty="0" smtClean="0"/>
              <a:t>–all</a:t>
            </a:r>
          </a:p>
          <a:p>
            <a:pPr lvl="1"/>
            <a:endParaRPr lang="en-US" dirty="0" smtClean="0"/>
          </a:p>
          <a:p>
            <a:pPr lvl="1"/>
            <a:r>
              <a:rPr lang="en-US" dirty="0" smtClean="0"/>
              <a:t>Be </a:t>
            </a:r>
            <a:r>
              <a:rPr lang="en-US" dirty="0" err="1" smtClean="0"/>
              <a:t>carefull</a:t>
            </a:r>
            <a:r>
              <a:rPr lang="en-US" dirty="0" smtClean="0"/>
              <a:t>!</a:t>
            </a:r>
          </a:p>
          <a:p>
            <a:pPr lvl="2"/>
            <a:r>
              <a:rPr lang="en-US" dirty="0" smtClean="0"/>
              <a:t>VCD files can take huge space.</a:t>
            </a:r>
          </a:p>
          <a:p>
            <a:pPr lvl="1"/>
            <a:r>
              <a:rPr lang="en-US" dirty="0" smtClean="0"/>
              <a:t>What to annotate? Only inputs, or all nodes?</a:t>
            </a:r>
            <a:endParaRPr lang="en-US" dirty="0"/>
          </a:p>
          <a:p>
            <a:pPr lvl="1">
              <a:buNone/>
            </a:pP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SideNote</a:t>
            </a:r>
            <a:r>
              <a:rPr lang="en-US" dirty="0" smtClean="0"/>
              <a:t>!</a:t>
            </a:r>
            <a:endParaRPr lang="en-US" dirty="0"/>
          </a:p>
        </p:txBody>
      </p:sp>
      <p:sp>
        <p:nvSpPr>
          <p:cNvPr id="3" name="Content Placeholder 2"/>
          <p:cNvSpPr>
            <a:spLocks noGrp="1"/>
          </p:cNvSpPr>
          <p:nvPr>
            <p:ph sz="quarter" idx="1"/>
          </p:nvPr>
        </p:nvSpPr>
        <p:spPr/>
        <p:txBody>
          <a:bodyPr/>
          <a:lstStyle/>
          <a:p>
            <a:r>
              <a:rPr lang="en-US" dirty="0" smtClean="0"/>
              <a:t>In our flow, v1.2 there is an incompatibility between </a:t>
            </a:r>
            <a:r>
              <a:rPr lang="en-US" dirty="0" err="1" smtClean="0"/>
              <a:t>PrimePower</a:t>
            </a:r>
            <a:r>
              <a:rPr lang="en-US" dirty="0" smtClean="0"/>
              <a:t> 2003 &amp; </a:t>
            </a:r>
            <a:r>
              <a:rPr lang="en-US" dirty="0" err="1" smtClean="0"/>
              <a:t>ModelSim</a:t>
            </a:r>
            <a:r>
              <a:rPr lang="en-US" dirty="0" smtClean="0"/>
              <a:t> 6.5</a:t>
            </a:r>
          </a:p>
          <a:p>
            <a:r>
              <a:rPr lang="en-US" dirty="0" err="1" smtClean="0"/>
              <a:t>PrimePower</a:t>
            </a:r>
            <a:r>
              <a:rPr lang="en-US" dirty="0" smtClean="0"/>
              <a:t> cannot read-in </a:t>
            </a:r>
            <a:r>
              <a:rPr lang="en-US" dirty="0" err="1" smtClean="0"/>
              <a:t>ModeSim’s</a:t>
            </a:r>
            <a:r>
              <a:rPr lang="en-US" dirty="0" smtClean="0"/>
              <a:t> VCD file</a:t>
            </a:r>
          </a:p>
          <a:p>
            <a:endParaRPr lang="en-US" dirty="0" smtClean="0"/>
          </a:p>
          <a:p>
            <a:r>
              <a:rPr lang="en-US" dirty="0" smtClean="0"/>
              <a:t>Use VCD2WLF &amp; then WLF2VCD tool to fix VCD file.</a:t>
            </a:r>
          </a:p>
          <a:p>
            <a:r>
              <a:rPr lang="en-US" dirty="0" smtClean="0"/>
              <a:t>Refer to flow’s </a:t>
            </a:r>
            <a:r>
              <a:rPr lang="en-US" dirty="0" err="1" smtClean="0"/>
              <a:t>userguide</a:t>
            </a:r>
            <a:r>
              <a:rPr lang="en-US" dirty="0" smtClean="0"/>
              <a:t> for detailed info.</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a:t>
            </a:r>
            <a:endParaRPr lang="en-US" dirty="0"/>
          </a:p>
        </p:txBody>
      </p:sp>
      <p:sp>
        <p:nvSpPr>
          <p:cNvPr id="3" name="Content Placeholder 2"/>
          <p:cNvSpPr>
            <a:spLocks noGrp="1"/>
          </p:cNvSpPr>
          <p:nvPr>
            <p:ph sz="quarter" idx="1"/>
          </p:nvPr>
        </p:nvSpPr>
        <p:spPr/>
        <p:txBody>
          <a:bodyPr>
            <a:normAutofit fontScale="70000" lnSpcReduction="20000"/>
          </a:bodyPr>
          <a:lstStyle/>
          <a:p>
            <a:r>
              <a:rPr lang="en-US" b="1" dirty="0" smtClean="0"/>
              <a:t>In PP, first read in the design</a:t>
            </a:r>
          </a:p>
          <a:p>
            <a:pPr lvl="1"/>
            <a:r>
              <a:rPr lang="en-US" dirty="0" smtClean="0"/>
              <a:t>set </a:t>
            </a:r>
            <a:r>
              <a:rPr lang="en-US" dirty="0" err="1"/>
              <a:t>search_path</a:t>
            </a:r>
            <a:r>
              <a:rPr lang="en-US" dirty="0"/>
              <a:t> </a:t>
            </a:r>
            <a:r>
              <a:rPr lang="en-US" dirty="0" smtClean="0"/>
              <a:t>{.}</a:t>
            </a:r>
            <a:endParaRPr lang="en-US" sz="3600" dirty="0"/>
          </a:p>
          <a:p>
            <a:pPr lvl="1"/>
            <a:r>
              <a:rPr lang="en-US" dirty="0" smtClean="0"/>
              <a:t>set </a:t>
            </a:r>
            <a:r>
              <a:rPr lang="en-US" dirty="0" err="1"/>
              <a:t>link_library</a:t>
            </a:r>
            <a:r>
              <a:rPr lang="en-US" dirty="0"/>
              <a:t> {</a:t>
            </a:r>
            <a:r>
              <a:rPr lang="en-US" dirty="0" smtClean="0"/>
              <a:t>osu025_stdcells.db}</a:t>
            </a:r>
            <a:endParaRPr lang="en-US" sz="4000" dirty="0"/>
          </a:p>
          <a:p>
            <a:pPr lvl="1"/>
            <a:r>
              <a:rPr lang="en-US" dirty="0" err="1" smtClean="0"/>
              <a:t>read_verilog</a:t>
            </a:r>
            <a:r>
              <a:rPr lang="en-US" dirty="0" smtClean="0"/>
              <a:t> </a:t>
            </a:r>
            <a:r>
              <a:rPr lang="en-US" dirty="0"/>
              <a:t>{</a:t>
            </a:r>
            <a:r>
              <a:rPr lang="en-US" dirty="0" err="1" smtClean="0"/>
              <a:t>aes_post_layout.v</a:t>
            </a:r>
            <a:r>
              <a:rPr lang="en-US" dirty="0" smtClean="0"/>
              <a:t>}</a:t>
            </a:r>
            <a:endParaRPr lang="en-US" sz="4000" dirty="0"/>
          </a:p>
          <a:p>
            <a:pPr lvl="1"/>
            <a:r>
              <a:rPr lang="en-US" dirty="0" err="1" smtClean="0"/>
              <a:t>current_design</a:t>
            </a:r>
            <a:r>
              <a:rPr lang="en-US" dirty="0" smtClean="0"/>
              <a:t> </a:t>
            </a:r>
            <a:r>
              <a:rPr lang="en-US" dirty="0" err="1" smtClean="0"/>
              <a:t>aes_cipher_top</a:t>
            </a:r>
            <a:endParaRPr lang="en-US" sz="4000" dirty="0"/>
          </a:p>
          <a:p>
            <a:pPr lvl="1"/>
            <a:r>
              <a:rPr lang="en-US" dirty="0" err="1" smtClean="0"/>
              <a:t>create_clock</a:t>
            </a:r>
            <a:r>
              <a:rPr lang="en-US" dirty="0" smtClean="0"/>
              <a:t> </a:t>
            </a:r>
            <a:r>
              <a:rPr lang="en-US" dirty="0"/>
              <a:t>-period 2 </a:t>
            </a:r>
            <a:r>
              <a:rPr lang="en-US" dirty="0" err="1" smtClean="0"/>
              <a:t>clk</a:t>
            </a:r>
            <a:endParaRPr lang="en-US" sz="4000" dirty="0"/>
          </a:p>
          <a:p>
            <a:pPr lvl="1"/>
            <a:r>
              <a:rPr lang="en-US" dirty="0" smtClean="0"/>
              <a:t>Link</a:t>
            </a:r>
          </a:p>
          <a:p>
            <a:r>
              <a:rPr lang="en-US" b="1" dirty="0" smtClean="0"/>
              <a:t>Switching Activity Annotation:</a:t>
            </a:r>
          </a:p>
          <a:p>
            <a:pPr lvl="1"/>
            <a:r>
              <a:rPr lang="en-US" sz="2400" dirty="0" err="1" smtClean="0"/>
              <a:t>read_vcd</a:t>
            </a:r>
            <a:r>
              <a:rPr lang="en-US" sz="2400" dirty="0" smtClean="0"/>
              <a:t> -</a:t>
            </a:r>
            <a:r>
              <a:rPr lang="en-US" sz="2400" dirty="0" err="1" smtClean="0"/>
              <a:t>strip_path</a:t>
            </a:r>
            <a:r>
              <a:rPr lang="en-US" sz="2400" dirty="0" smtClean="0"/>
              <a:t> test/u0 aes.vcd</a:t>
            </a:r>
            <a:endParaRPr lang="en-US" sz="4000" dirty="0" smtClean="0"/>
          </a:p>
          <a:p>
            <a:r>
              <a:rPr lang="en-US" sz="2900" b="1" dirty="0" smtClean="0"/>
              <a:t>Back Annotation for performing after-layout estimation</a:t>
            </a:r>
            <a:endParaRPr lang="en-US" sz="2900" b="1" dirty="0"/>
          </a:p>
          <a:p>
            <a:pPr lvl="1"/>
            <a:r>
              <a:rPr lang="en-US" dirty="0" err="1" smtClean="0"/>
              <a:t>read_parasitics</a:t>
            </a:r>
            <a:r>
              <a:rPr lang="en-US" dirty="0" smtClean="0"/>
              <a:t> </a:t>
            </a:r>
            <a:r>
              <a:rPr lang="en-US" dirty="0" err="1" smtClean="0"/>
              <a:t>aes.spef</a:t>
            </a:r>
            <a:endParaRPr lang="en-US" dirty="0" smtClean="0"/>
          </a:p>
          <a:p>
            <a:pPr lvl="1"/>
            <a:r>
              <a:rPr lang="en-US" dirty="0" smtClean="0"/>
              <a:t>set_waveform_options    </a:t>
            </a:r>
            <a:r>
              <a:rPr lang="en-US" dirty="0"/>
              <a:t>-interval 1 -file </a:t>
            </a:r>
            <a:r>
              <a:rPr lang="en-US" dirty="0" err="1"/>
              <a:t>primepower</a:t>
            </a:r>
            <a:r>
              <a:rPr lang="en-US" dirty="0"/>
              <a:t> -format </a:t>
            </a:r>
            <a:r>
              <a:rPr lang="en-US" dirty="0" err="1" smtClean="0"/>
              <a:t>fsdb</a:t>
            </a:r>
            <a:endParaRPr lang="en-US" dirty="0" smtClean="0"/>
          </a:p>
          <a:p>
            <a:r>
              <a:rPr lang="en-US" sz="4400" dirty="0" smtClean="0"/>
              <a:t>Report!</a:t>
            </a:r>
            <a:endParaRPr lang="en-US" sz="4400" dirty="0"/>
          </a:p>
          <a:p>
            <a:pPr lvl="1"/>
            <a:r>
              <a:rPr lang="en-US" dirty="0" err="1" smtClean="0"/>
              <a:t>calculate_power</a:t>
            </a:r>
            <a:r>
              <a:rPr lang="en-US" dirty="0" smtClean="0"/>
              <a:t>         </a:t>
            </a:r>
            <a:r>
              <a:rPr lang="en-US" dirty="0"/>
              <a:t>-waveform </a:t>
            </a:r>
            <a:endParaRPr lang="en-US" sz="4000" dirty="0"/>
          </a:p>
          <a:p>
            <a:pPr lvl="1"/>
            <a:r>
              <a:rPr lang="en-US" dirty="0" err="1" smtClean="0"/>
              <a:t>report_power</a:t>
            </a:r>
            <a:r>
              <a:rPr lang="en-US" dirty="0" smtClean="0"/>
              <a:t>            </a:t>
            </a:r>
            <a:r>
              <a:rPr lang="en-US" dirty="0"/>
              <a:t>-file </a:t>
            </a:r>
            <a:r>
              <a:rPr lang="en-US" dirty="0" err="1"/>
              <a:t>primepower</a:t>
            </a:r>
            <a:r>
              <a:rPr lang="en-US" dirty="0"/>
              <a:t> -threshold 0 -</a:t>
            </a:r>
            <a:r>
              <a:rPr lang="en-US" dirty="0" err="1"/>
              <a:t>sortby</a:t>
            </a:r>
            <a:r>
              <a:rPr lang="en-US" dirty="0"/>
              <a:t> power</a:t>
            </a:r>
            <a:endParaRPr lang="en-US" sz="4000"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PrimePower</a:t>
            </a:r>
            <a:r>
              <a:rPr lang="en-US" dirty="0" smtClean="0"/>
              <a:t> reports</a:t>
            </a:r>
            <a:endParaRPr lang="en-US" dirty="0"/>
          </a:p>
        </p:txBody>
      </p:sp>
      <p:sp>
        <p:nvSpPr>
          <p:cNvPr id="3" name="Content Placeholder 2"/>
          <p:cNvSpPr>
            <a:spLocks noGrp="1"/>
          </p:cNvSpPr>
          <p:nvPr>
            <p:ph sz="quarter" idx="1"/>
          </p:nvPr>
        </p:nvSpPr>
        <p:spPr/>
        <p:txBody>
          <a:bodyPr>
            <a:normAutofit/>
          </a:bodyPr>
          <a:lstStyle/>
          <a:p>
            <a:r>
              <a:rPr lang="en-US" dirty="0" smtClean="0"/>
              <a:t>Contains</a:t>
            </a:r>
          </a:p>
          <a:p>
            <a:pPr lvl="1"/>
            <a:r>
              <a:rPr lang="en-US" dirty="0" smtClean="0"/>
              <a:t> Total Power     </a:t>
            </a:r>
            <a:r>
              <a:rPr lang="en-US" sz="2200" dirty="0" smtClean="0">
                <a:solidFill>
                  <a:schemeClr val="accent3">
                    <a:lumMod val="75000"/>
                  </a:schemeClr>
                </a:solidFill>
              </a:rPr>
              <a:t>(Dynamic + Leakage)</a:t>
            </a:r>
          </a:p>
          <a:p>
            <a:pPr lvl="1"/>
            <a:r>
              <a:rPr lang="en-US" dirty="0" smtClean="0"/>
              <a:t>Dynamic Power  </a:t>
            </a:r>
            <a:r>
              <a:rPr lang="en-US" sz="2200" dirty="0" smtClean="0">
                <a:solidFill>
                  <a:schemeClr val="accent3">
                    <a:lumMod val="75000"/>
                  </a:schemeClr>
                </a:solidFill>
              </a:rPr>
              <a:t> ( Switching + Internal )</a:t>
            </a:r>
          </a:p>
          <a:p>
            <a:pPr lvl="1"/>
            <a:r>
              <a:rPr lang="en-US" dirty="0" smtClean="0"/>
              <a:t>Switching Power </a:t>
            </a:r>
            <a:r>
              <a:rPr lang="en-US" sz="2200" dirty="0" smtClean="0">
                <a:solidFill>
                  <a:schemeClr val="accent3">
                    <a:lumMod val="75000"/>
                  </a:schemeClr>
                </a:solidFill>
              </a:rPr>
              <a:t>(load capacitance charge or discharge power )</a:t>
            </a:r>
          </a:p>
          <a:p>
            <a:pPr lvl="1"/>
            <a:r>
              <a:rPr lang="en-US" dirty="0" smtClean="0"/>
              <a:t>Internal Power  </a:t>
            </a:r>
            <a:r>
              <a:rPr lang="en-US" sz="2200" dirty="0" smtClean="0">
                <a:solidFill>
                  <a:schemeClr val="accent3">
                    <a:lumMod val="75000"/>
                  </a:schemeClr>
                </a:solidFill>
              </a:rPr>
              <a:t>( power dissipated within a cell )</a:t>
            </a:r>
          </a:p>
          <a:p>
            <a:pPr lvl="1"/>
            <a:r>
              <a:rPr lang="en-US" dirty="0" smtClean="0"/>
              <a:t>X-</a:t>
            </a:r>
            <a:r>
              <a:rPr lang="en-US" dirty="0" err="1" smtClean="0"/>
              <a:t>tran</a:t>
            </a:r>
            <a:r>
              <a:rPr lang="en-US" dirty="0" smtClean="0"/>
              <a:t> Power </a:t>
            </a:r>
            <a:r>
              <a:rPr lang="en-US" dirty="0" smtClean="0">
                <a:solidFill>
                  <a:schemeClr val="accent3">
                    <a:lumMod val="75000"/>
                  </a:schemeClr>
                </a:solidFill>
              </a:rPr>
              <a:t> </a:t>
            </a:r>
            <a:r>
              <a:rPr lang="en-US" sz="1700" dirty="0" smtClean="0">
                <a:solidFill>
                  <a:schemeClr val="accent3">
                    <a:lumMod val="75000"/>
                  </a:schemeClr>
                </a:solidFill>
              </a:rPr>
              <a:t>( component of dynamic power-dissipated into x-transitions )</a:t>
            </a:r>
            <a:endParaRPr lang="en-US" dirty="0" smtClean="0">
              <a:solidFill>
                <a:schemeClr val="accent3">
                  <a:lumMod val="75000"/>
                </a:schemeClr>
              </a:solidFill>
            </a:endParaRPr>
          </a:p>
          <a:p>
            <a:pPr lvl="1"/>
            <a:r>
              <a:rPr lang="en-US" dirty="0" smtClean="0"/>
              <a:t>Glitch Power    </a:t>
            </a:r>
            <a:r>
              <a:rPr lang="en-US" sz="2200" dirty="0" smtClean="0">
                <a:solidFill>
                  <a:schemeClr val="accent3">
                    <a:lumMod val="75000"/>
                  </a:schemeClr>
                </a:solidFill>
              </a:rPr>
              <a:t>( component of dynamic power-dissipated into detectable glitches at the nets )</a:t>
            </a:r>
          </a:p>
          <a:p>
            <a:pPr lvl="1"/>
            <a:r>
              <a:rPr lang="en-US" dirty="0" smtClean="0"/>
              <a:t>Leakage Power   </a:t>
            </a:r>
            <a:r>
              <a:rPr lang="en-US" sz="2200" dirty="0" smtClean="0">
                <a:solidFill>
                  <a:schemeClr val="accent3">
                    <a:lumMod val="75000"/>
                  </a:schemeClr>
                </a:solidFill>
              </a:rPr>
              <a:t>( reverse-biased junction leakage + </a:t>
            </a:r>
            <a:r>
              <a:rPr lang="en-US" sz="2200" dirty="0" err="1" smtClean="0">
                <a:solidFill>
                  <a:schemeClr val="accent3">
                    <a:lumMod val="75000"/>
                  </a:schemeClr>
                </a:solidFill>
              </a:rPr>
              <a:t>subthreshold</a:t>
            </a:r>
            <a:r>
              <a:rPr lang="en-US" sz="2200" dirty="0" smtClean="0">
                <a:solidFill>
                  <a:schemeClr val="accent3">
                    <a:lumMod val="75000"/>
                  </a:schemeClr>
                </a:solidFill>
              </a:rPr>
              <a:t> leakage )</a:t>
            </a:r>
            <a:endParaRPr lang="en-US" sz="2200" dirty="0">
              <a:solidFill>
                <a:schemeClr val="accent3">
                  <a:lumMod val="75000"/>
                </a:schemeClr>
              </a:solidFill>
            </a:endParaRPr>
          </a:p>
        </p:txBody>
      </p:sp>
      <p:sp>
        <p:nvSpPr>
          <p:cNvPr id="4" name="Slide Number Placeholder 3"/>
          <p:cNvSpPr>
            <a:spLocks noGrp="1"/>
          </p:cNvSpPr>
          <p:nvPr>
            <p:ph type="sldNum" sz="quarter" idx="12"/>
          </p:nvPr>
        </p:nvSpPr>
        <p:spPr/>
        <p:txBody>
          <a:bodyPr/>
          <a:lstStyle/>
          <a:p>
            <a:fld id="{77CCBF01-E273-4FE3-99A7-149771BDE1DB}"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FSDB output</a:t>
            </a:r>
            <a:endParaRPr lang="en-US" dirty="0"/>
          </a:p>
        </p:txBody>
      </p:sp>
      <p:sp>
        <p:nvSpPr>
          <p:cNvPr id="3" name="Content Placeholder 2"/>
          <p:cNvSpPr>
            <a:spLocks noGrp="1"/>
          </p:cNvSpPr>
          <p:nvPr>
            <p:ph sz="quarter" idx="1"/>
          </p:nvPr>
        </p:nvSpPr>
        <p:spPr/>
        <p:txBody>
          <a:bodyPr/>
          <a:lstStyle/>
          <a:p>
            <a:endParaRPr lang="en-US"/>
          </a:p>
        </p:txBody>
      </p:sp>
      <p:pic>
        <p:nvPicPr>
          <p:cNvPr id="4" name="Picture 3" descr="graph1.bmp"/>
          <p:cNvPicPr/>
          <p:nvPr/>
        </p:nvPicPr>
        <p:blipFill>
          <a:blip r:embed="rId2"/>
          <a:stretch>
            <a:fillRect/>
          </a:stretch>
        </p:blipFill>
        <p:spPr>
          <a:xfrm>
            <a:off x="1219200" y="1752600"/>
            <a:ext cx="6781800" cy="411479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Slide Number Placeholder 4"/>
          <p:cNvSpPr>
            <a:spLocks noGrp="1"/>
          </p:cNvSpPr>
          <p:nvPr>
            <p:ph type="sldNum" sz="quarter" idx="12"/>
          </p:nvPr>
        </p:nvSpPr>
        <p:spPr/>
        <p:txBody>
          <a:bodyPr/>
          <a:lstStyle/>
          <a:p>
            <a:fld id="{77CCBF01-E273-4FE3-99A7-149771BDE1DB}"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Synopsys HSIM</a:t>
            </a:r>
            <a:endParaRPr lang="en-US" dirty="0"/>
          </a:p>
        </p:txBody>
      </p:sp>
      <p:sp>
        <p:nvSpPr>
          <p:cNvPr id="5" name="Text Placeholder 4"/>
          <p:cNvSpPr>
            <a:spLocks noGrp="1"/>
          </p:cNvSpPr>
          <p:nvPr>
            <p:ph type="body" idx="1"/>
          </p:nvPr>
        </p:nvSpPr>
        <p:spPr/>
        <p:txBody>
          <a:bodyPr/>
          <a:lstStyle/>
          <a:p>
            <a:r>
              <a:rPr lang="en-US" dirty="0" smtClean="0"/>
              <a:t>Circuit level simulation &amp; co-simulation</a:t>
            </a:r>
          </a:p>
          <a:p>
            <a:r>
              <a:rPr lang="en-US" dirty="0" smtClean="0"/>
              <a:t>Post-Layout verification</a:t>
            </a:r>
          </a:p>
        </p:txBody>
      </p:sp>
      <p:sp>
        <p:nvSpPr>
          <p:cNvPr id="6" name="Slide Number Placeholder 5"/>
          <p:cNvSpPr>
            <a:spLocks noGrp="1"/>
          </p:cNvSpPr>
          <p:nvPr>
            <p:ph type="sldNum" sz="quarter" idx="12"/>
          </p:nvPr>
        </p:nvSpPr>
        <p:spPr/>
        <p:txBody>
          <a:bodyPr/>
          <a:lstStyle/>
          <a:p>
            <a:fld id="{77CCBF01-E273-4FE3-99A7-149771BDE1DB}"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Libraries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For one process, we may have many timing libraries, usually, best, typical &amp; worst.</a:t>
            </a:r>
          </a:p>
          <a:p>
            <a:r>
              <a:rPr lang="en-US" sz="1900" dirty="0" err="1" smtClean="0"/>
              <a:t>dc_shell</a:t>
            </a:r>
            <a:r>
              <a:rPr lang="en-US" sz="1900" dirty="0" smtClean="0"/>
              <a:t>&gt; </a:t>
            </a:r>
            <a:r>
              <a:rPr lang="en-US" sz="1900" dirty="0" err="1" smtClean="0">
                <a:solidFill>
                  <a:schemeClr val="accent2"/>
                </a:solidFill>
              </a:rPr>
              <a:t>set_min_library</a:t>
            </a:r>
            <a:r>
              <a:rPr lang="en-US" sz="1900" dirty="0" smtClean="0">
                <a:solidFill>
                  <a:schemeClr val="accent2"/>
                </a:solidFill>
              </a:rPr>
              <a:t> </a:t>
            </a:r>
            <a:r>
              <a:rPr lang="en-US" sz="1900" dirty="0" err="1" smtClean="0">
                <a:solidFill>
                  <a:schemeClr val="accent2"/>
                </a:solidFill>
              </a:rPr>
              <a:t>worst.db</a:t>
            </a:r>
            <a:r>
              <a:rPr lang="en-US" sz="1900" dirty="0" smtClean="0">
                <a:solidFill>
                  <a:schemeClr val="accent2"/>
                </a:solidFill>
              </a:rPr>
              <a:t> –</a:t>
            </a:r>
            <a:r>
              <a:rPr lang="en-US" sz="1900" dirty="0" err="1" smtClean="0">
                <a:solidFill>
                  <a:schemeClr val="accent2"/>
                </a:solidFill>
              </a:rPr>
              <a:t>min_version</a:t>
            </a:r>
            <a:r>
              <a:rPr lang="en-US" sz="1900" dirty="0" smtClean="0">
                <a:solidFill>
                  <a:schemeClr val="accent2"/>
                </a:solidFill>
              </a:rPr>
              <a:t> </a:t>
            </a:r>
            <a:r>
              <a:rPr lang="en-US" sz="1900" dirty="0" err="1" smtClean="0">
                <a:solidFill>
                  <a:schemeClr val="accent2"/>
                </a:solidFill>
              </a:rPr>
              <a:t>best.db</a:t>
            </a:r>
            <a:endParaRPr lang="en-US" dirty="0" smtClean="0">
              <a:solidFill>
                <a:schemeClr val="accent2"/>
              </a:solidFill>
            </a:endParaRPr>
          </a:p>
          <a:p>
            <a:endParaRPr lang="en-US" dirty="0" smtClean="0"/>
          </a:p>
          <a:p>
            <a:endParaRPr lang="en-US" dirty="0" smtClean="0"/>
          </a:p>
          <a:p>
            <a:endParaRPr lang="en-US" dirty="0" smtClean="0"/>
          </a:p>
          <a:p>
            <a:endParaRPr lang="en-US" dirty="0" smtClean="0"/>
          </a:p>
          <a:p>
            <a:r>
              <a:rPr lang="en-US" dirty="0" smtClean="0"/>
              <a:t>For simplicity, we recommends:</a:t>
            </a:r>
          </a:p>
          <a:p>
            <a:r>
              <a:rPr lang="en-US" sz="1900" dirty="0" err="1" smtClean="0"/>
              <a:t>dc_shell</a:t>
            </a:r>
            <a:r>
              <a:rPr lang="en-US" sz="1900" dirty="0" smtClean="0"/>
              <a:t>&gt; </a:t>
            </a:r>
            <a:r>
              <a:rPr lang="en-US" sz="1900" dirty="0" smtClean="0">
                <a:solidFill>
                  <a:schemeClr val="accent2"/>
                </a:solidFill>
              </a:rPr>
              <a:t>set </a:t>
            </a:r>
            <a:r>
              <a:rPr lang="en-US" sz="1900" dirty="0" err="1" smtClean="0">
                <a:solidFill>
                  <a:schemeClr val="accent2"/>
                </a:solidFill>
              </a:rPr>
              <a:t>link_library</a:t>
            </a:r>
            <a:r>
              <a:rPr lang="en-US" sz="1900" dirty="0" smtClean="0">
                <a:solidFill>
                  <a:schemeClr val="accent2"/>
                </a:solidFill>
              </a:rPr>
              <a:t> [set </a:t>
            </a:r>
            <a:r>
              <a:rPr lang="en-US" sz="1900" dirty="0" err="1" smtClean="0">
                <a:solidFill>
                  <a:schemeClr val="accent2"/>
                </a:solidFill>
              </a:rPr>
              <a:t>target_library</a:t>
            </a:r>
            <a:r>
              <a:rPr lang="en-US" sz="1900" dirty="0" smtClean="0">
                <a:solidFill>
                  <a:schemeClr val="accent2"/>
                </a:solidFill>
              </a:rPr>
              <a:t> [</a:t>
            </a:r>
            <a:r>
              <a:rPr lang="en-US" sz="1900" dirty="0" err="1" smtClean="0">
                <a:solidFill>
                  <a:schemeClr val="accent2"/>
                </a:solidFill>
              </a:rPr>
              <a:t>concat</a:t>
            </a:r>
            <a:r>
              <a:rPr lang="en-US" sz="1900" dirty="0" smtClean="0">
                <a:solidFill>
                  <a:schemeClr val="accent2"/>
                </a:solidFill>
              </a:rPr>
              <a:t>  [list </a:t>
            </a:r>
            <a:r>
              <a:rPr lang="en-US" sz="1900" dirty="0" err="1" smtClean="0">
                <a:solidFill>
                  <a:schemeClr val="accent2"/>
                </a:solidFill>
              </a:rPr>
              <a:t>lib.db</a:t>
            </a:r>
            <a:r>
              <a:rPr lang="en-US" sz="1900" dirty="0" smtClean="0">
                <a:solidFill>
                  <a:schemeClr val="accent2"/>
                </a:solidFill>
              </a:rPr>
              <a:t>] [list </a:t>
            </a:r>
            <a:r>
              <a:rPr lang="en-US" sz="1900" dirty="0" err="1" smtClean="0">
                <a:solidFill>
                  <a:schemeClr val="accent2"/>
                </a:solidFill>
              </a:rPr>
              <a:t>dw_foundation.sldb</a:t>
            </a:r>
            <a:r>
              <a:rPr lang="en-US" sz="1900" dirty="0" smtClean="0">
                <a:solidFill>
                  <a:schemeClr val="accent2"/>
                </a:solidFill>
              </a:rPr>
              <a:t>]]]</a:t>
            </a:r>
          </a:p>
          <a:p>
            <a:r>
              <a:rPr lang="en-US" sz="1900" dirty="0" err="1" smtClean="0"/>
              <a:t>dc_shell</a:t>
            </a:r>
            <a:r>
              <a:rPr lang="en-US" sz="1900" dirty="0" smtClean="0"/>
              <a:t>&gt; </a:t>
            </a:r>
            <a:r>
              <a:rPr lang="en-US" sz="1900" dirty="0" smtClean="0">
                <a:solidFill>
                  <a:schemeClr val="accent2"/>
                </a:solidFill>
              </a:rPr>
              <a:t>set </a:t>
            </a:r>
            <a:r>
              <a:rPr lang="en-US" sz="1900" dirty="0" err="1" smtClean="0">
                <a:solidFill>
                  <a:schemeClr val="accent2"/>
                </a:solidFill>
              </a:rPr>
              <a:t>target_library</a:t>
            </a:r>
            <a:r>
              <a:rPr lang="en-US" sz="1900" dirty="0" smtClean="0">
                <a:solidFill>
                  <a:schemeClr val="accent2"/>
                </a:solidFill>
              </a:rPr>
              <a:t> “</a:t>
            </a:r>
            <a:r>
              <a:rPr lang="en-US" sz="1900" dirty="0" err="1" smtClean="0">
                <a:solidFill>
                  <a:schemeClr val="accent2"/>
                </a:solidFill>
              </a:rPr>
              <a:t>lib.db</a:t>
            </a:r>
            <a:r>
              <a:rPr lang="en-US" sz="1900" dirty="0" smtClean="0">
                <a:solidFill>
                  <a:schemeClr val="accent2"/>
                </a:solidFill>
              </a:rPr>
              <a:t>“</a:t>
            </a:r>
          </a:p>
          <a:p>
            <a:r>
              <a:rPr lang="en-US" sz="1900" dirty="0" err="1" smtClean="0"/>
              <a:t>dc_shell</a:t>
            </a:r>
            <a:r>
              <a:rPr lang="en-US" sz="1900" dirty="0" smtClean="0"/>
              <a:t>&gt; </a:t>
            </a:r>
            <a:r>
              <a:rPr lang="en-US" sz="1900" dirty="0" err="1" smtClean="0">
                <a:solidFill>
                  <a:schemeClr val="accent2"/>
                </a:solidFill>
              </a:rPr>
              <a:t>define_design_lib</a:t>
            </a:r>
            <a:r>
              <a:rPr lang="en-US" sz="1900" dirty="0" smtClean="0">
                <a:solidFill>
                  <a:schemeClr val="accent2"/>
                </a:solidFill>
              </a:rPr>
              <a:t> WORK -path ./WORK</a:t>
            </a:r>
          </a:p>
          <a:p>
            <a:pPr>
              <a:buNone/>
            </a:pPr>
            <a:endParaRPr lang="en-US" dirty="0"/>
          </a:p>
        </p:txBody>
      </p:sp>
      <p:pic>
        <p:nvPicPr>
          <p:cNvPr id="22530" name="Picture 2"/>
          <p:cNvPicPr>
            <a:picLocks noChangeAspect="1" noChangeArrowheads="1"/>
          </p:cNvPicPr>
          <p:nvPr/>
        </p:nvPicPr>
        <p:blipFill>
          <a:blip r:embed="rId2"/>
          <a:srcRect/>
          <a:stretch>
            <a:fillRect/>
          </a:stretch>
        </p:blipFill>
        <p:spPr bwMode="auto">
          <a:xfrm>
            <a:off x="1371600" y="2667000"/>
            <a:ext cx="5867400" cy="1486408"/>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7CCBF01-E273-4FE3-99A7-149771BDE1DB}"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Synopsys HSIM</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90</a:t>
            </a:fld>
            <a:endParaRPr lang="en-US"/>
          </a:p>
        </p:txBody>
      </p:sp>
      <p:sp>
        <p:nvSpPr>
          <p:cNvPr id="4" name="Content Placeholder 3"/>
          <p:cNvSpPr>
            <a:spLocks noGrp="1"/>
          </p:cNvSpPr>
          <p:nvPr>
            <p:ph sz="quarter" idx="1"/>
          </p:nvPr>
        </p:nvSpPr>
        <p:spPr/>
        <p:txBody>
          <a:bodyPr>
            <a:normAutofit lnSpcReduction="10000"/>
          </a:bodyPr>
          <a:lstStyle/>
          <a:p>
            <a:r>
              <a:rPr lang="en-US" sz="2800" b="1" dirty="0" smtClean="0">
                <a:solidFill>
                  <a:srgbClr val="FF0000"/>
                </a:solidFill>
              </a:rPr>
              <a:t>H</a:t>
            </a:r>
            <a:r>
              <a:rPr lang="en-US" sz="2800" dirty="0" smtClean="0"/>
              <a:t>ierarchical </a:t>
            </a:r>
            <a:r>
              <a:rPr lang="en-US" sz="2800" b="1" dirty="0" smtClean="0">
                <a:solidFill>
                  <a:srgbClr val="FF0000"/>
                </a:solidFill>
              </a:rPr>
              <a:t>S</a:t>
            </a:r>
            <a:r>
              <a:rPr lang="en-US" sz="2800" dirty="0" smtClean="0"/>
              <a:t>torage and </a:t>
            </a:r>
            <a:r>
              <a:rPr lang="en-US" sz="2800" b="1" dirty="0" smtClean="0">
                <a:solidFill>
                  <a:srgbClr val="FF0000"/>
                </a:solidFill>
              </a:rPr>
              <a:t>I</a:t>
            </a:r>
            <a:r>
              <a:rPr lang="en-US" sz="2800" dirty="0" smtClean="0"/>
              <a:t>somorphic </a:t>
            </a:r>
            <a:r>
              <a:rPr lang="en-US" sz="2800" b="1" dirty="0" smtClean="0">
                <a:solidFill>
                  <a:srgbClr val="FF0000"/>
                </a:solidFill>
              </a:rPr>
              <a:t>M</a:t>
            </a:r>
            <a:r>
              <a:rPr lang="en-US" sz="2800" dirty="0" smtClean="0"/>
              <a:t>atching</a:t>
            </a:r>
            <a:endParaRPr lang="en-US" dirty="0" smtClean="0"/>
          </a:p>
          <a:p>
            <a:r>
              <a:rPr lang="en-US" dirty="0" smtClean="0"/>
              <a:t>It’s Spice, then</a:t>
            </a:r>
          </a:p>
          <a:p>
            <a:pPr lvl="1"/>
            <a:r>
              <a:rPr lang="en-US" dirty="0" smtClean="0"/>
              <a:t>AC analyses</a:t>
            </a:r>
          </a:p>
          <a:p>
            <a:pPr lvl="1"/>
            <a:r>
              <a:rPr lang="en-US" dirty="0" smtClean="0"/>
              <a:t>DC analyses</a:t>
            </a:r>
          </a:p>
          <a:p>
            <a:pPr lvl="1"/>
            <a:r>
              <a:rPr lang="en-US" dirty="0" smtClean="0"/>
              <a:t>Transient analyses</a:t>
            </a:r>
          </a:p>
          <a:p>
            <a:pPr lvl="1"/>
            <a:r>
              <a:rPr lang="en-US" dirty="0" smtClean="0"/>
              <a:t>Monte Carlo analyses</a:t>
            </a:r>
          </a:p>
          <a:p>
            <a:pPr lvl="1"/>
            <a:r>
              <a:rPr lang="en-US" dirty="0" smtClean="0"/>
              <a:t>FFT analyses </a:t>
            </a:r>
          </a:p>
          <a:p>
            <a:pPr lvl="1"/>
            <a:endParaRPr lang="en-US" dirty="0" smtClean="0"/>
          </a:p>
          <a:p>
            <a:pPr lvl="1"/>
            <a:endParaRPr lang="en-US" dirty="0" smtClean="0"/>
          </a:p>
          <a:p>
            <a:r>
              <a:rPr lang="en-US" dirty="0" smtClean="0"/>
              <a:t>Sister tools: CRITIC, HANEX</a:t>
            </a:r>
          </a:p>
          <a:p>
            <a:pPr lvl="1"/>
            <a:r>
              <a:rPr lang="en-US" dirty="0" smtClean="0"/>
              <a:t>Not supported by </a:t>
            </a:r>
            <a:r>
              <a:rPr lang="en-US" dirty="0" err="1" smtClean="0"/>
              <a:t>synopsys</a:t>
            </a:r>
            <a:r>
              <a:rPr lang="en-US" dirty="0" smtClean="0"/>
              <a:t> anymore.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Synopsys HSIM</a:t>
            </a:r>
            <a:endParaRPr lang="en-US" dirty="0"/>
          </a:p>
        </p:txBody>
      </p:sp>
      <p:sp>
        <p:nvSpPr>
          <p:cNvPr id="4" name="Slide Number Placeholder 3"/>
          <p:cNvSpPr>
            <a:spLocks noGrp="1"/>
          </p:cNvSpPr>
          <p:nvPr>
            <p:ph type="sldNum" sz="quarter" idx="12"/>
          </p:nvPr>
        </p:nvSpPr>
        <p:spPr/>
        <p:txBody>
          <a:bodyPr/>
          <a:lstStyle/>
          <a:p>
            <a:fld id="{77CCBF01-E273-4FE3-99A7-149771BDE1DB}" type="slidenum">
              <a:rPr lang="en-US" smtClean="0"/>
              <a:pPr/>
              <a:t>91</a:t>
            </a:fld>
            <a:endParaRPr lang="en-US"/>
          </a:p>
        </p:txBody>
      </p:sp>
      <p:sp>
        <p:nvSpPr>
          <p:cNvPr id="6" name="Content Placeholder 5"/>
          <p:cNvSpPr>
            <a:spLocks noGrp="1"/>
          </p:cNvSpPr>
          <p:nvPr>
            <p:ph sz="quarter" idx="1"/>
          </p:nvPr>
        </p:nvSpPr>
        <p:spPr/>
        <p:txBody>
          <a:bodyPr>
            <a:normAutofit/>
          </a:bodyPr>
          <a:lstStyle/>
          <a:p>
            <a:r>
              <a:rPr lang="en-US" dirty="0" smtClean="0"/>
              <a:t>First developed by </a:t>
            </a:r>
            <a:r>
              <a:rPr lang="en-US" dirty="0" err="1" smtClean="0"/>
              <a:t>Nassda</a:t>
            </a:r>
            <a:endParaRPr lang="en-US" dirty="0" smtClean="0"/>
          </a:p>
          <a:p>
            <a:r>
              <a:rPr lang="en-US" dirty="0" smtClean="0"/>
              <a:t>Fast SPICE, means it’s event based.</a:t>
            </a:r>
          </a:p>
          <a:p>
            <a:pPr>
              <a:spcAft>
                <a:spcPct val="10000"/>
              </a:spcAft>
            </a:pPr>
            <a:r>
              <a:rPr lang="en-US" sz="2400" dirty="0" smtClean="0"/>
              <a:t>1,000-10,000x faster than SPICE with user-selectable accuracy</a:t>
            </a:r>
          </a:p>
          <a:p>
            <a:pPr>
              <a:spcAft>
                <a:spcPct val="10000"/>
              </a:spcAft>
            </a:pPr>
            <a:r>
              <a:rPr lang="en-US" sz="2400" dirty="0" smtClean="0"/>
              <a:t>Hierarchical storage and simulation</a:t>
            </a:r>
          </a:p>
          <a:p>
            <a:pPr>
              <a:spcAft>
                <a:spcPct val="10000"/>
              </a:spcAft>
            </a:pPr>
            <a:r>
              <a:rPr lang="en-US" sz="2400" dirty="0" smtClean="0"/>
              <a:t>Isomorphic matching: duplicate simulated circuit response for isomorphic </a:t>
            </a:r>
            <a:r>
              <a:rPr lang="en-US" sz="2400" dirty="0" err="1" smtClean="0"/>
              <a:t>subcircuits</a:t>
            </a:r>
            <a:r>
              <a:rPr lang="en-US" sz="2400" dirty="0" smtClean="0"/>
              <a:t> under same conditions.</a:t>
            </a:r>
          </a:p>
          <a:p>
            <a:pPr>
              <a:spcAft>
                <a:spcPct val="10000"/>
              </a:spcAft>
            </a:pPr>
            <a:r>
              <a:rPr lang="en-US" sz="2400" dirty="0" smtClean="0"/>
              <a:t>Does not use simplified model or simulation algorithms. </a:t>
            </a:r>
          </a:p>
          <a:p>
            <a:pPr>
              <a:spcAft>
                <a:spcPct val="10000"/>
              </a:spcAft>
            </a:pPr>
            <a:endParaRPr lang="en-US" sz="2400" dirty="0" smtClean="0"/>
          </a:p>
          <a:p>
            <a:pPr>
              <a:spcAft>
                <a:spcPct val="10000"/>
              </a:spcAft>
            </a:pPr>
            <a:r>
              <a:rPr lang="en-US" sz="2400" dirty="0" smtClean="0"/>
              <a:t>Similar fast-spice: Synopsys Star-</a:t>
            </a:r>
            <a:r>
              <a:rPr lang="en-US" sz="2400" dirty="0" err="1" smtClean="0"/>
              <a:t>SimXT</a:t>
            </a:r>
            <a:r>
              <a:rPr lang="en-US" sz="2400" dirty="0" smtClean="0"/>
              <a:t>, Synopsys </a:t>
            </a:r>
            <a:r>
              <a:rPr lang="en-US" sz="2400" dirty="0" err="1" smtClean="0"/>
              <a:t>NanoSim</a:t>
            </a:r>
            <a:r>
              <a:rPr lang="en-US" sz="2400" dirty="0" smtClean="0"/>
              <a:t>, Cadence </a:t>
            </a:r>
            <a:r>
              <a:rPr lang="en-US" sz="2400" dirty="0" err="1" smtClean="0"/>
              <a:t>Spectre</a:t>
            </a:r>
            <a:r>
              <a:rPr lang="en-US" sz="2400" dirty="0" smtClean="0"/>
              <a:t>, </a:t>
            </a:r>
            <a:r>
              <a:rPr lang="en-US" sz="2400" dirty="0" err="1" smtClean="0"/>
              <a:t>UltraSim</a:t>
            </a:r>
            <a:r>
              <a:rPr lang="en-US" sz="2400" dirty="0" smtClean="0"/>
              <a:t>, ATS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H</a:t>
            </a:r>
            <a:r>
              <a:rPr lang="en-US" dirty="0" smtClean="0"/>
              <a:t>ierarchical </a:t>
            </a:r>
            <a:r>
              <a:rPr lang="en-US" b="1" dirty="0" smtClean="0">
                <a:solidFill>
                  <a:srgbClr val="FF0000"/>
                </a:solidFill>
              </a:rPr>
              <a:t>S</a:t>
            </a:r>
            <a:r>
              <a:rPr lang="en-US" dirty="0" smtClean="0"/>
              <a:t>torage</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92</a:t>
            </a:fld>
            <a:endParaRPr lang="en-US"/>
          </a:p>
        </p:txBody>
      </p:sp>
      <p:sp>
        <p:nvSpPr>
          <p:cNvPr id="4" name="Content Placeholder 3"/>
          <p:cNvSpPr>
            <a:spLocks noGrp="1"/>
          </p:cNvSpPr>
          <p:nvPr>
            <p:ph sz="quarter" idx="1"/>
          </p:nvPr>
        </p:nvSpPr>
        <p:spPr/>
        <p:txBody>
          <a:bodyPr>
            <a:normAutofit/>
          </a:bodyPr>
          <a:lstStyle/>
          <a:p>
            <a:r>
              <a:rPr lang="en-US" dirty="0" smtClean="0"/>
              <a:t>Traditional SPICE</a:t>
            </a:r>
          </a:p>
          <a:p>
            <a:pPr lvl="1"/>
            <a:r>
              <a:rPr lang="en-US" dirty="0" smtClean="0"/>
              <a:t>Flatten design</a:t>
            </a:r>
          </a:p>
          <a:p>
            <a:pPr lvl="1"/>
            <a:r>
              <a:rPr lang="en-US" dirty="0" smtClean="0"/>
              <a:t>simultaneously solve for all node voltages and branch currents</a:t>
            </a:r>
          </a:p>
          <a:p>
            <a:r>
              <a:rPr lang="en-US" dirty="0" smtClean="0"/>
              <a:t>HSIM:</a:t>
            </a:r>
          </a:p>
          <a:p>
            <a:pPr lvl="1"/>
            <a:r>
              <a:rPr lang="en-US" dirty="0" smtClean="0"/>
              <a:t>hierarchical design</a:t>
            </a:r>
          </a:p>
          <a:p>
            <a:pPr lvl="2"/>
            <a:r>
              <a:rPr lang="en-US" dirty="0" smtClean="0"/>
              <a:t>partitioning the simulation database into a set of smaller matrices that can be solved independently</a:t>
            </a:r>
          </a:p>
          <a:p>
            <a:pPr lvl="1"/>
            <a:r>
              <a:rPr lang="en-US" dirty="0" smtClean="0"/>
              <a:t>increasing performance</a:t>
            </a:r>
          </a:p>
          <a:p>
            <a:pPr lvl="1"/>
            <a:r>
              <a:rPr lang="en-US" dirty="0" smtClean="0"/>
              <a:t>reducing memory</a:t>
            </a:r>
            <a:endParaRPr lang="en-US" dirty="0"/>
          </a:p>
        </p:txBody>
      </p:sp>
      <p:pic>
        <p:nvPicPr>
          <p:cNvPr id="16386" name="Picture 2"/>
          <p:cNvPicPr>
            <a:picLocks noChangeAspect="1" noChangeArrowheads="1"/>
          </p:cNvPicPr>
          <p:nvPr/>
        </p:nvPicPr>
        <p:blipFill>
          <a:blip r:embed="rId2"/>
          <a:srcRect/>
          <a:stretch>
            <a:fillRect/>
          </a:stretch>
        </p:blipFill>
        <p:spPr bwMode="auto">
          <a:xfrm>
            <a:off x="4343400" y="4419600"/>
            <a:ext cx="4400550" cy="1638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a:t>
            </a:r>
            <a:r>
              <a:rPr lang="en-US" dirty="0" smtClean="0"/>
              <a:t>somorphic </a:t>
            </a:r>
            <a:r>
              <a:rPr lang="en-US" b="1" dirty="0" smtClean="0">
                <a:solidFill>
                  <a:srgbClr val="FF0000"/>
                </a:solidFill>
              </a:rPr>
              <a:t>M</a:t>
            </a:r>
            <a:r>
              <a:rPr lang="en-US" dirty="0" smtClean="0"/>
              <a:t>atching</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93</a:t>
            </a:fld>
            <a:endParaRPr lang="en-US"/>
          </a:p>
        </p:txBody>
      </p:sp>
      <p:sp>
        <p:nvSpPr>
          <p:cNvPr id="4" name="Content Placeholder 3"/>
          <p:cNvSpPr>
            <a:spLocks noGrp="1"/>
          </p:cNvSpPr>
          <p:nvPr>
            <p:ph sz="quarter" idx="1"/>
          </p:nvPr>
        </p:nvSpPr>
        <p:spPr/>
        <p:txBody>
          <a:bodyPr/>
          <a:lstStyle/>
          <a:p>
            <a:r>
              <a:rPr lang="en-US" dirty="0" smtClean="0"/>
              <a:t>dynamically recognizing multiple instances of identical cells</a:t>
            </a:r>
          </a:p>
          <a:p>
            <a:r>
              <a:rPr lang="en-US" dirty="0" smtClean="0"/>
              <a:t>solving each cell just once for all </a:t>
            </a:r>
            <a:r>
              <a:rPr lang="en-US" dirty="0" err="1" smtClean="0"/>
              <a:t>isomorphically</a:t>
            </a:r>
            <a:r>
              <a:rPr lang="en-US" dirty="0" smtClean="0"/>
              <a:t> matched instances</a:t>
            </a:r>
          </a:p>
          <a:p>
            <a:endParaRPr lang="en-US" dirty="0" smtClean="0"/>
          </a:p>
          <a:p>
            <a:r>
              <a:rPr lang="en-US" dirty="0" smtClean="0"/>
              <a:t>Special case</a:t>
            </a:r>
          </a:p>
          <a:p>
            <a:pPr lvl="1"/>
            <a:r>
              <a:rPr lang="en-US" dirty="0" smtClean="0"/>
              <a:t>large memory blocks with many identical bit cells.</a:t>
            </a:r>
          </a:p>
        </p:txBody>
      </p:sp>
      <p:pic>
        <p:nvPicPr>
          <p:cNvPr id="17410" name="Picture 2"/>
          <p:cNvPicPr>
            <a:picLocks noChangeAspect="1" noChangeArrowheads="1"/>
          </p:cNvPicPr>
          <p:nvPr/>
        </p:nvPicPr>
        <p:blipFill>
          <a:blip r:embed="rId2"/>
          <a:srcRect/>
          <a:stretch>
            <a:fillRect/>
          </a:stretch>
        </p:blipFill>
        <p:spPr bwMode="auto">
          <a:xfrm>
            <a:off x="5638800" y="4267200"/>
            <a:ext cx="2971800" cy="2038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94</a:t>
            </a:fld>
            <a:endParaRPr lang="en-US"/>
          </a:p>
        </p:txBody>
      </p:sp>
      <p:sp>
        <p:nvSpPr>
          <p:cNvPr id="4" name="Content Placeholder 3"/>
          <p:cNvSpPr>
            <a:spLocks noGrp="1"/>
          </p:cNvSpPr>
          <p:nvPr>
            <p:ph sz="quarter" idx="1"/>
          </p:nvPr>
        </p:nvSpPr>
        <p:spPr/>
        <p:txBody>
          <a:bodyPr/>
          <a:lstStyle/>
          <a:p>
            <a:r>
              <a:rPr lang="en-US" dirty="0" smtClean="0"/>
              <a:t>HSPICE including triple DES (3DES) and </a:t>
            </a:r>
            <a:r>
              <a:rPr lang="en-US" dirty="0" err="1" smtClean="0"/>
              <a:t>Verilog</a:t>
            </a:r>
            <a:r>
              <a:rPr lang="en-US" dirty="0" smtClean="0"/>
              <a:t>-A encryption </a:t>
            </a:r>
          </a:p>
          <a:p>
            <a:r>
              <a:rPr lang="en-US" dirty="0" err="1" smtClean="0"/>
              <a:t>Spectre</a:t>
            </a:r>
            <a:r>
              <a:rPr lang="en-US" dirty="0" smtClean="0"/>
              <a:t> and </a:t>
            </a:r>
            <a:r>
              <a:rPr lang="en-US" dirty="0" err="1" smtClean="0"/>
              <a:t>Eldo</a:t>
            </a:r>
            <a:r>
              <a:rPr lang="en-US" dirty="0" smtClean="0"/>
              <a:t>-format </a:t>
            </a:r>
            <a:r>
              <a:rPr lang="en-US" dirty="0" err="1" smtClean="0"/>
              <a:t>netlists</a:t>
            </a:r>
            <a:endParaRPr lang="en-US" dirty="0" smtClean="0"/>
          </a:p>
          <a:p>
            <a:r>
              <a:rPr lang="en-US" dirty="0" smtClean="0"/>
              <a:t>VCD and HSPICE vector stimulus </a:t>
            </a:r>
          </a:p>
          <a:p>
            <a:r>
              <a:rPr lang="en-US" dirty="0" smtClean="0"/>
              <a:t>Interpreted and compiled </a:t>
            </a:r>
            <a:r>
              <a:rPr lang="en-US" dirty="0" err="1" smtClean="0"/>
              <a:t>Verilog</a:t>
            </a:r>
            <a:r>
              <a:rPr lang="en-US" dirty="0" smtClean="0"/>
              <a:t>-A </a:t>
            </a:r>
          </a:p>
          <a:p>
            <a:r>
              <a:rPr lang="en-US" dirty="0" smtClean="0"/>
              <a:t>DPF, SPEF, and DSPF parasitic formats</a:t>
            </a:r>
          </a:p>
          <a:p>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95</a:t>
            </a:fld>
            <a:endParaRPr lang="en-US"/>
          </a:p>
        </p:txBody>
      </p:sp>
      <p:sp>
        <p:nvSpPr>
          <p:cNvPr id="4" name="Content Placeholder 3"/>
          <p:cNvSpPr>
            <a:spLocks noGrp="1"/>
          </p:cNvSpPr>
          <p:nvPr>
            <p:ph sz="quarter" idx="1"/>
          </p:nvPr>
        </p:nvSpPr>
        <p:spPr/>
        <p:txBody>
          <a:bodyPr/>
          <a:lstStyle/>
          <a:p>
            <a:r>
              <a:rPr lang="en-US" dirty="0" smtClean="0"/>
              <a:t>ASCII .out and raw formats </a:t>
            </a:r>
          </a:p>
          <a:p>
            <a:r>
              <a:rPr lang="en-US" dirty="0" smtClean="0"/>
              <a:t>WSF, PSF, PSF-float</a:t>
            </a:r>
          </a:p>
          <a:p>
            <a:r>
              <a:rPr lang="en-US" dirty="0" smtClean="0"/>
              <a:t>WDF </a:t>
            </a:r>
          </a:p>
          <a:p>
            <a:r>
              <a:rPr lang="en-US" dirty="0" smtClean="0">
                <a:solidFill>
                  <a:srgbClr val="FF0000"/>
                </a:solidFill>
              </a:rPr>
              <a:t>FSDB </a:t>
            </a:r>
          </a:p>
          <a:p>
            <a:r>
              <a:rPr lang="en-US" dirty="0" smtClean="0"/>
              <a:t>UTF </a:t>
            </a:r>
          </a:p>
          <a:p>
            <a:r>
              <a:rPr lang="en-US" dirty="0" smtClean="0"/>
              <a:t>.measure, built-in timing and power checks </a:t>
            </a:r>
          </a:p>
          <a:p>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HSIM structure</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Content Placeholder 12"/>
          <p:cNvSpPr>
            <a:spLocks noGrp="1"/>
          </p:cNvSpPr>
          <p:nvPr>
            <p:ph sz="quarter" idx="1"/>
          </p:nvPr>
        </p:nvSpPr>
        <p:spPr/>
        <p:txBody>
          <a:bodyPr/>
          <a:lstStyle/>
          <a:p>
            <a:endParaRPr lang="en-US"/>
          </a:p>
        </p:txBody>
      </p:sp>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1371600" y="1524000"/>
            <a:ext cx="6324600" cy="4587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lide Number Placeholder 5"/>
          <p:cNvSpPr>
            <a:spLocks noGrp="1"/>
          </p:cNvSpPr>
          <p:nvPr>
            <p:ph type="sldNum" sz="quarter" idx="12"/>
          </p:nvPr>
        </p:nvSpPr>
        <p:spPr/>
        <p:txBody>
          <a:bodyPr/>
          <a:lstStyle/>
          <a:p>
            <a:fld id="{77CCBF01-E273-4FE3-99A7-149771BDE1DB}"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Applications</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Content Placeholder 2"/>
          <p:cNvSpPr>
            <a:spLocks noGrp="1"/>
          </p:cNvSpPr>
          <p:nvPr>
            <p:ph sz="quarter" idx="1"/>
          </p:nvPr>
        </p:nvSpPr>
        <p:spPr/>
        <p:txBody>
          <a:bodyPr>
            <a:normAutofit/>
          </a:bodyPr>
          <a:lstStyle/>
          <a:p>
            <a:r>
              <a:rPr lang="en-US" dirty="0" smtClean="0"/>
              <a:t>Full-chip pre &amp; post layout  verification </a:t>
            </a:r>
          </a:p>
          <a:p>
            <a:r>
              <a:rPr lang="en-US" dirty="0" smtClean="0"/>
              <a:t> High-speed circuit simulation for memory circuits</a:t>
            </a:r>
          </a:p>
          <a:p>
            <a:pPr lvl="1"/>
            <a:r>
              <a:rPr lang="en-US" dirty="0" smtClean="0"/>
              <a:t>DRAM, SRAM, ROM, EPROM, EEPROM, Flash memory</a:t>
            </a:r>
          </a:p>
          <a:p>
            <a:r>
              <a:rPr lang="en-US" dirty="0" smtClean="0"/>
              <a:t>Timing and power characterization</a:t>
            </a:r>
          </a:p>
          <a:p>
            <a:r>
              <a:rPr lang="en-US" dirty="0" smtClean="0"/>
              <a:t>Cross-talk noise simulation</a:t>
            </a:r>
          </a:p>
          <a:p>
            <a:r>
              <a:rPr lang="en-US" dirty="0" smtClean="0"/>
              <a:t>High-speed analog and mixed-signal circuit simulation</a:t>
            </a:r>
          </a:p>
          <a:p>
            <a:r>
              <a:rPr lang="en-US" dirty="0" smtClean="0"/>
              <a:t>Functionality, timing, and power analysis report</a:t>
            </a:r>
          </a:p>
          <a:p>
            <a:r>
              <a:rPr lang="en-US" dirty="0" smtClean="0"/>
              <a:t>power net IR drop, coupling capacitance </a:t>
            </a:r>
          </a:p>
        </p:txBody>
      </p:sp>
      <p:sp>
        <p:nvSpPr>
          <p:cNvPr id="4" name="Slide Number Placeholder 3"/>
          <p:cNvSpPr>
            <a:spLocks noGrp="1"/>
          </p:cNvSpPr>
          <p:nvPr>
            <p:ph type="sldNum" sz="quarter" idx="12"/>
          </p:nvPr>
        </p:nvSpPr>
        <p:spPr/>
        <p:txBody>
          <a:bodyPr/>
          <a:lstStyle/>
          <a:p>
            <a:fld id="{77CCBF01-E273-4FE3-99A7-149771BDE1DB}" type="slidenum">
              <a:rPr lang="en-US" smtClean="0"/>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simulation flow</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050" name="Picture 2"/>
          <p:cNvPicPr>
            <a:picLocks noGrp="1" noChangeAspect="1" noChangeArrowheads="1"/>
          </p:cNvPicPr>
          <p:nvPr>
            <p:ph sz="quarter" idx="1"/>
          </p:nvPr>
        </p:nvPicPr>
        <p:blipFill>
          <a:blip r:embed="rId2"/>
          <a:stretch>
            <a:fillRect/>
          </a:stretch>
        </p:blipFill>
        <p:spPr bwMode="auto">
          <a:xfrm>
            <a:off x="1857983" y="1447800"/>
            <a:ext cx="5885234"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itle 1"/>
          <p:cNvSpPr txBox="1">
            <a:spLocks/>
          </p:cNvSpPr>
          <p:nvPr/>
        </p:nvSpPr>
        <p:spPr>
          <a:xfrm>
            <a:off x="6629400" y="228600"/>
            <a:ext cx="1295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77CCBF01-E273-4FE3-99A7-149771BDE1DB}" type="slidenum">
              <a:rPr lang="en-US" smtClean="0"/>
              <a:pPr/>
              <a:t>98</a:t>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Options in HSIM</a:t>
            </a:r>
            <a:endParaRPr lang="en-US" dirty="0"/>
          </a:p>
        </p:txBody>
      </p:sp>
      <p:sp>
        <p:nvSpPr>
          <p:cNvPr id="3" name="Slide Number Placeholder 2"/>
          <p:cNvSpPr>
            <a:spLocks noGrp="1"/>
          </p:cNvSpPr>
          <p:nvPr>
            <p:ph type="sldNum" sz="quarter" idx="12"/>
          </p:nvPr>
        </p:nvSpPr>
        <p:spPr/>
        <p:txBody>
          <a:bodyPr/>
          <a:lstStyle/>
          <a:p>
            <a:fld id="{77CCBF01-E273-4FE3-99A7-149771BDE1DB}" type="slidenum">
              <a:rPr lang="en-US" smtClean="0"/>
              <a:pPr/>
              <a:t>99</a:t>
            </a:fld>
            <a:endParaRPr lang="en-US"/>
          </a:p>
        </p:txBody>
      </p:sp>
      <p:sp>
        <p:nvSpPr>
          <p:cNvPr id="4" name="Content Placeholder 3"/>
          <p:cNvSpPr>
            <a:spLocks noGrp="1"/>
          </p:cNvSpPr>
          <p:nvPr>
            <p:ph sz="quarter" idx="1"/>
          </p:nvPr>
        </p:nvSpPr>
        <p:spPr/>
        <p:txBody>
          <a:bodyPr/>
          <a:lstStyle/>
          <a:p>
            <a:pPr>
              <a:lnSpc>
                <a:spcPct val="90000"/>
              </a:lnSpc>
            </a:pPr>
            <a:r>
              <a:rPr lang="en-US" sz="2800" dirty="0" smtClean="0"/>
              <a:t>Can individually set for each </a:t>
            </a:r>
            <a:r>
              <a:rPr lang="en-US" sz="2800" dirty="0" err="1" smtClean="0"/>
              <a:t>subcircuit</a:t>
            </a:r>
            <a:r>
              <a:rPr lang="en-US" sz="2800" dirty="0" smtClean="0"/>
              <a:t> or instance:</a:t>
            </a:r>
          </a:p>
          <a:p>
            <a:pPr>
              <a:lnSpc>
                <a:spcPct val="90000"/>
              </a:lnSpc>
              <a:spcBef>
                <a:spcPct val="0"/>
              </a:spcBef>
              <a:buFont typeface="Wingdings" pitchFamily="2" charset="2"/>
              <a:buNone/>
            </a:pPr>
            <a:r>
              <a:rPr lang="en-US" dirty="0" smtClean="0"/>
              <a:t>	</a:t>
            </a:r>
            <a:r>
              <a:rPr lang="en-US" sz="2000" b="1" dirty="0" smtClean="0">
                <a:latin typeface="Courier New" pitchFamily="49" charset="0"/>
              </a:rPr>
              <a:t>.</a:t>
            </a:r>
            <a:r>
              <a:rPr lang="en-US" sz="2000" b="1" dirty="0" err="1" smtClean="0">
                <a:latin typeface="Courier New" pitchFamily="49" charset="0"/>
              </a:rPr>
              <a:t>param</a:t>
            </a:r>
            <a:r>
              <a:rPr lang="en-US" sz="2000" b="1" dirty="0" smtClean="0">
                <a:latin typeface="Courier New" pitchFamily="49" charset="0"/>
              </a:rPr>
              <a:t> </a:t>
            </a:r>
            <a:r>
              <a:rPr lang="en-US" sz="2000" b="1" dirty="0" err="1" smtClean="0">
                <a:latin typeface="Courier New" pitchFamily="49" charset="0"/>
              </a:rPr>
              <a:t>subckt</a:t>
            </a:r>
            <a:r>
              <a:rPr lang="en-US" sz="2000" b="1" dirty="0" smtClean="0">
                <a:latin typeface="Courier New" pitchFamily="49" charset="0"/>
              </a:rPr>
              <a:t>=</a:t>
            </a:r>
            <a:r>
              <a:rPr lang="en-US" sz="2000" b="1" dirty="0" err="1" smtClean="0">
                <a:latin typeface="Courier New" pitchFamily="49" charset="0"/>
              </a:rPr>
              <a:t>pll</a:t>
            </a:r>
            <a:r>
              <a:rPr lang="en-US" sz="2000" b="1" dirty="0" smtClean="0">
                <a:latin typeface="Courier New" pitchFamily="49" charset="0"/>
              </a:rPr>
              <a:t> inst=</a:t>
            </a:r>
            <a:r>
              <a:rPr lang="en-US" sz="2000" b="1" dirty="0" err="1" smtClean="0">
                <a:latin typeface="Courier New" pitchFamily="49" charset="0"/>
              </a:rPr>
              <a:t>Xpll</a:t>
            </a:r>
            <a:r>
              <a:rPr lang="en-US" sz="2000" b="1" dirty="0" smtClean="0">
                <a:latin typeface="Courier New" pitchFamily="49" charset="0"/>
              </a:rPr>
              <a:t> </a:t>
            </a:r>
            <a:r>
              <a:rPr lang="en-US" sz="2000" b="1" i="1" dirty="0" err="1" smtClean="0">
                <a:latin typeface="Courier New" pitchFamily="49" charset="0"/>
              </a:rPr>
              <a:t>HSIMparam</a:t>
            </a:r>
            <a:r>
              <a:rPr lang="en-US" sz="2000" b="1" dirty="0" smtClean="0">
                <a:latin typeface="Courier New" pitchFamily="49" charset="0"/>
              </a:rPr>
              <a:t>=&lt;value&gt;</a:t>
            </a:r>
          </a:p>
          <a:p>
            <a:pPr>
              <a:lnSpc>
                <a:spcPct val="90000"/>
              </a:lnSpc>
            </a:pPr>
            <a:r>
              <a:rPr lang="en-US" sz="2800" dirty="0" smtClean="0"/>
              <a:t>HSIMSPEED: choose speed-up mechanisms</a:t>
            </a:r>
          </a:p>
          <a:p>
            <a:pPr lvl="1">
              <a:lnSpc>
                <a:spcPct val="90000"/>
              </a:lnSpc>
              <a:buFont typeface="Wingdings" pitchFamily="2" charset="2"/>
              <a:buNone/>
            </a:pPr>
            <a:r>
              <a:rPr lang="en-US" dirty="0" smtClean="0">
                <a:solidFill>
                  <a:srgbClr val="CC3300"/>
                </a:solidFill>
                <a:sym typeface="Wingdings 3" pitchFamily="18" charset="2"/>
              </a:rPr>
              <a:t> </a:t>
            </a:r>
            <a:r>
              <a:rPr lang="en-US" dirty="0" smtClean="0"/>
              <a:t>0 (accurate) ~ 6 (fast) (see the manual).</a:t>
            </a:r>
          </a:p>
          <a:p>
            <a:pPr>
              <a:lnSpc>
                <a:spcPct val="90000"/>
              </a:lnSpc>
            </a:pPr>
            <a:r>
              <a:rPr lang="en-US" sz="2800" dirty="0" smtClean="0"/>
              <a:t>HSIMSPICE: model accuracy</a:t>
            </a:r>
          </a:p>
          <a:p>
            <a:pPr lvl="1">
              <a:lnSpc>
                <a:spcPct val="90000"/>
              </a:lnSpc>
              <a:buFont typeface="Wingdings" pitchFamily="2" charset="2"/>
              <a:buNone/>
            </a:pPr>
            <a:r>
              <a:rPr lang="en-US" dirty="0" smtClean="0">
                <a:solidFill>
                  <a:srgbClr val="CC3300"/>
                </a:solidFill>
                <a:sym typeface="Wingdings 3" pitchFamily="18" charset="2"/>
              </a:rPr>
              <a:t> </a:t>
            </a:r>
            <a:r>
              <a:rPr lang="en-US" dirty="0" smtClean="0"/>
              <a:t>0 (table model), 1 (DC model), 2 (AC model).</a:t>
            </a:r>
          </a:p>
          <a:p>
            <a:pPr>
              <a:lnSpc>
                <a:spcPct val="90000"/>
              </a:lnSpc>
            </a:pPr>
            <a:r>
              <a:rPr lang="en-US" sz="2800" dirty="0" smtClean="0"/>
              <a:t>HSIMANALOG: coupling between </a:t>
            </a:r>
            <a:r>
              <a:rPr lang="en-US" sz="2800" dirty="0" err="1" smtClean="0"/>
              <a:t>subcircuits</a:t>
            </a:r>
            <a:r>
              <a:rPr lang="en-US" sz="2800" dirty="0" smtClean="0"/>
              <a:t>	</a:t>
            </a:r>
          </a:p>
          <a:p>
            <a:pPr lvl="1">
              <a:lnSpc>
                <a:spcPct val="90000"/>
              </a:lnSpc>
              <a:buFont typeface="Wingdings" pitchFamily="2" charset="2"/>
              <a:buNone/>
            </a:pPr>
            <a:r>
              <a:rPr lang="en-US" dirty="0" smtClean="0">
                <a:solidFill>
                  <a:srgbClr val="CC3300"/>
                </a:solidFill>
                <a:sym typeface="Wingdings 3" pitchFamily="18" charset="2"/>
              </a:rPr>
              <a:t> </a:t>
            </a:r>
            <a:r>
              <a:rPr lang="en-US" dirty="0" smtClean="0"/>
              <a:t>0 (no coupling), 1 (coupling within hierarchical boundary), 2 (coupling across the boundary).</a:t>
            </a:r>
          </a:p>
          <a:p>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Sharif Digital Flow Introduction&amp;#x0D;&amp;#x0A;Part I : Synthesize &amp;amp; Power Analyze&amp;quot;&quot;/&gt;&lt;property id=&quot;20307&quot; value=&quot;256&quot;/&gt;&lt;/object&gt;&lt;object type=&quot;3&quot; unique_id=&quot;10005&quot;&gt;&lt;property id=&quot;20148&quot; value=&quot;5&quot;/&gt;&lt;property id=&quot;20300&quot; value=&quot;Slide 2 - &amp;quot;Introduction&amp;quot;&quot;/&gt;&lt;property id=&quot;20307&quot; value=&quot;257&quot;/&gt;&lt;/object&gt;&lt;object type=&quot;3&quot; unique_id=&quot;10006&quot;&gt;&lt;property id=&quot;20148&quot; value=&quot;5&quot;/&gt;&lt;property id=&quot;20300&quot; value=&quot;Slide 3 - &amp;quot;© before we begin&amp;quot;&quot;/&gt;&lt;property id=&quot;20307&quot; value=&quot;421&quot;/&gt;&lt;/object&gt;&lt;object type=&quot;3&quot; unique_id=&quot;10007&quot;&gt;&lt;property id=&quot;20148&quot; value=&quot;5&quot;/&gt;&lt;property id=&quot;20300&quot; value=&quot;Slide 4 - &amp;quot;Synthesis&amp;quot;&quot;/&gt;&lt;property id=&quot;20307&quot; value=&quot;375&quot;/&gt;&lt;/object&gt;&lt;object type=&quot;3&quot; unique_id=&quot;10008&quot;&gt;&lt;property id=&quot;20148&quot; value=&quot;5&quot;/&gt;&lt;property id=&quot;20300&quot; value=&quot;Slide 5 - &amp;quot;Synthesize&amp;quot;&quot;/&gt;&lt;property id=&quot;20307&quot; value=&quot;264&quot;/&gt;&lt;/object&gt;&lt;object type=&quot;3&quot; unique_id=&quot;10009&quot;&gt;&lt;property id=&quot;20148&quot; value=&quot;5&quot;/&gt;&lt;property id=&quot;20300&quot; value=&quot;Slide 6&quot;/&gt;&lt;property id=&quot;20307&quot; value=&quot;293&quot;/&gt;&lt;/object&gt;&lt;object type=&quot;3&quot; unique_id=&quot;10010&quot;&gt;&lt;property id=&quot;20148&quot; value=&quot;5&quot;/&gt;&lt;property id=&quot;20300&quot; value=&quot;Slide 7 - &amp;quot;Defining Variables&amp;quot;&quot;/&gt;&lt;property id=&quot;20307&quot; value=&quot;294&quot;/&gt;&lt;/object&gt;&lt;object type=&quot;3&quot; unique_id=&quot;10011&quot;&gt;&lt;property id=&quot;20148&quot; value=&quot;5&quot;/&gt;&lt;property id=&quot;20300&quot; value=&quot;Slide 8 - &amp;quot;Reading libraries&amp;quot;&quot;/&gt;&lt;property id=&quot;20307&quot; value=&quot;295&quot;/&gt;&lt;/object&gt;&lt;object type=&quot;3&quot; unique_id=&quot;10012&quot;&gt;&lt;property id=&quot;20148&quot; value=&quot;5&quot;/&gt;&lt;property id=&quot;20300&quot; value=&quot;Slide 9 - &amp;quot;Reading Libraries&amp;quot;&quot;/&gt;&lt;property id=&quot;20307&quot; value=&quot;296&quot;/&gt;&lt;/object&gt;&lt;object type=&quot;3&quot; unique_id=&quot;10013&quot;&gt;&lt;property id=&quot;20148&quot; value=&quot;5&quot;/&gt;&lt;property id=&quot;20300&quot; value=&quot;Slide 10 - &amp;quot;Reading Design, link &amp;amp; uniq&amp;quot;&quot;/&gt;&lt;property id=&quot;20307&quot; value=&quot;297&quot;/&gt;&lt;/object&gt;&lt;object type=&quot;3&quot; unique_id=&quot;10014&quot;&gt;&lt;property id=&quot;20148&quot; value=&quot;5&quot;/&gt;&lt;property id=&quot;20300&quot; value=&quot;Slide 11 - &amp;quot;Operating Condition&amp;quot;&quot;/&gt;&lt;property id=&quot;20307&quot; value=&quot;298&quot;/&gt;&lt;/object&gt;&lt;object type=&quot;3&quot; unique_id=&quot;10015&quot;&gt;&lt;property id=&quot;20148&quot; value=&quot;5&quot;/&gt;&lt;property id=&quot;20300&quot; value=&quot;Slide 12 - &amp;quot;Design Constraints&amp;quot;&quot;/&gt;&lt;property id=&quot;20307&quot; value=&quot;265&quot;/&gt;&lt;/object&gt;&lt;object type=&quot;3&quot; unique_id=&quot;10016&quot;&gt;&lt;property id=&quot;20148&quot; value=&quot;5&quot;/&gt;&lt;property id=&quot;20300&quot; value=&quot;Slide 13 - &amp;quot;Constraining the Design&amp;quot;&quot;/&gt;&lt;property id=&quot;20307&quot; value=&quot;376&quot;/&gt;&lt;/object&gt;&lt;object type=&quot;3&quot; unique_id=&quot;10017&quot;&gt;&lt;property id=&quot;20148&quot; value=&quot;5&quot;/&gt;&lt;property id=&quot;20300&quot; value=&quot;Slide 14 - &amp;quot;Constraint for Area&amp;quot;&quot;/&gt;&lt;property id=&quot;20307&quot; value=&quot;266&quot;/&gt;&lt;/object&gt;&lt;object type=&quot;3&quot; unique_id=&quot;10018&quot;&gt;&lt;property id=&quot;20148&quot; value=&quot;5&quot;/&gt;&lt;property id=&quot;20300&quot; value=&quot;Slide 15 - &amp;quot;Sequential Timing&amp;quot;&quot;/&gt;&lt;property id=&quot;20307&quot; value=&quot;385&quot;/&gt;&lt;/object&gt;&lt;object type=&quot;3&quot; unique_id=&quot;10019&quot;&gt;&lt;property id=&quot;20148&quot; value=&quot;5&quot;/&gt;&lt;property id=&quot;20300&quot; value=&quot;Slide 16 - &amp;quot;Sequential Timing&amp;quot;&quot;/&gt;&lt;property id=&quot;20307&quot; value=&quot;386&quot;/&gt;&lt;/object&gt;&lt;object type=&quot;3&quot; unique_id=&quot;10020&quot;&gt;&lt;property id=&quot;20148&quot; value=&quot;5&quot;/&gt;&lt;property id=&quot;20300&quot; value=&quot;Slide 17 - &amp;quot;Sequential Timing&amp;quot;&quot;/&gt;&lt;property id=&quot;20307&quot; value=&quot;387&quot;/&gt;&lt;/object&gt;&lt;object type=&quot;3&quot; unique_id=&quot;10021&quot;&gt;&lt;property id=&quot;20148&quot; value=&quot;5&quot;/&gt;&lt;property id=&quot;20300&quot; value=&quot;Slide 18 - &amp;quot;Sequential Timing&amp;quot;&quot;/&gt;&lt;property id=&quot;20307&quot; value=&quot;388&quot;/&gt;&lt;/object&gt;&lt;object type=&quot;3&quot; unique_id=&quot;10022&quot;&gt;&lt;property id=&quot;20148&quot; value=&quot;5&quot;/&gt;&lt;property id=&quot;20300&quot; value=&quot;Slide 19 - &amp;quot;Sequential Timing&amp;quot;&quot;/&gt;&lt;property id=&quot;20307&quot; value=&quot;389&quot;/&gt;&lt;/object&gt;&lt;object type=&quot;3&quot; unique_id=&quot;10023&quot;&gt;&lt;property id=&quot;20148&quot; value=&quot;5&quot;/&gt;&lt;property id=&quot;20300&quot; value=&quot;Slide 20 - &amp;quot;Constrain for Speed&amp;quot;&quot;/&gt;&lt;property id=&quot;20307&quot; value=&quot;267&quot;/&gt;&lt;/object&gt;&lt;object type=&quot;3&quot; unique_id=&quot;10024&quot;&gt;&lt;property id=&quot;20148&quot; value=&quot;5&quot;/&gt;&lt;property id=&quot;20300&quot; value=&quot;Slide 21 - &amp;quot;Constraint for speed&amp;quot;&quot;/&gt;&lt;property id=&quot;20307&quot; value=&quot;301&quot;/&gt;&lt;/object&gt;&lt;object type=&quot;3&quot; unique_id=&quot;10025&quot;&gt;&lt;property id=&quot;20148&quot; value=&quot;5&quot;/&gt;&lt;property id=&quot;20300&quot; value=&quot;Slide 22 - &amp;quot;Different constraints, different circuits&amp;quot;&quot;/&gt;&lt;property id=&quot;20307&quot; value=&quot;391&quot;/&gt;&lt;/object&gt;&lt;object type=&quot;3&quot; unique_id=&quot;10026&quot;&gt;&lt;property id=&quot;20148&quot; value=&quot;5&quot;/&gt;&lt;property id=&quot;20300&quot; value=&quot;Slide 23 - &amp;quot;Don’t trust the synthesizer too much&amp;quot;&quot;/&gt;&lt;property id=&quot;20307&quot; value=&quot;392&quot;/&gt;&lt;/object&gt;&lt;object type=&quot;3&quot; unique_id=&quot;10027&quot;&gt;&lt;property id=&quot;20148&quot; value=&quot;5&quot;/&gt;&lt;property id=&quot;20300&quot; value=&quot;Slide 24 - &amp;quot;Don’t trust the synthesizer too much&amp;quot;&quot;/&gt;&lt;property id=&quot;20307&quot; value=&quot;393&quot;/&gt;&lt;/object&gt;&lt;object type=&quot;3&quot; unique_id=&quot;10028&quot;&gt;&lt;property id=&quot;20148&quot; value=&quot;5&quot;/&gt;&lt;property id=&quot;20300&quot; value=&quot;Slide 25 - &amp;quot;Don’t trust the synthesizer too much&amp;quot;&quot;/&gt;&lt;property id=&quot;20307&quot; value=&quot;394&quot;/&gt;&lt;/object&gt;&lt;object type=&quot;3&quot; unique_id=&quot;10029&quot;&gt;&lt;property id=&quot;20148&quot; value=&quot;5&quot;/&gt;&lt;property id=&quot;20300&quot; value=&quot;Slide 26 - &amp;quot;Don’t trust the synthesizer too much&amp;quot;&quot;/&gt;&lt;property id=&quot;20307&quot; value=&quot;395&quot;/&gt;&lt;/object&gt;&lt;object type=&quot;3&quot; unique_id=&quot;10030&quot;&gt;&lt;property id=&quot;20148&quot; value=&quot;5&quot;/&gt;&lt;property id=&quot;20300&quot; value=&quot;Slide 27 - &amp;quot;Timing Exceptions&amp;quot;&quot;/&gt;&lt;property id=&quot;20307&quot; value=&quot;302&quot;/&gt;&lt;/object&gt;&lt;object type=&quot;3&quot; unique_id=&quot;10031&quot;&gt;&lt;property id=&quot;20148&quot; value=&quot;5&quot;/&gt;&lt;property id=&quot;20300&quot; value=&quot;Slide 28 - &amp;quot;Clock&amp;quot;&quot;/&gt;&lt;property id=&quot;20307&quot; value=&quot;299&quot;/&gt;&lt;/object&gt;&lt;object type=&quot;3&quot; unique_id=&quot;10032&quot;&gt;&lt;property id=&quot;20148&quot; value=&quot;5&quot;/&gt;&lt;property id=&quot;20300&quot; value=&quot;Slide 29 - &amp;quot;Time Budget&amp;quot;&quot;/&gt;&lt;property id=&quot;20307&quot; value=&quot;300&quot;/&gt;&lt;/object&gt;&lt;object type=&quot;3&quot; unique_id=&quot;10033&quot;&gt;&lt;property id=&quot;20148&quot; value=&quot;5&quot;/&gt;&lt;property id=&quot;20300&quot; value=&quot;Slide 30 - &amp;quot;Gated Clock&amp;quot;&quot;/&gt;&lt;property id=&quot;20307&quot; value=&quot;268&quot;/&gt;&lt;/object&gt;&lt;object type=&quot;3&quot; unique_id=&quot;10034&quot;&gt;&lt;property id=&quot;20148&quot; value=&quot;5&quot;/&gt;&lt;property id=&quot;20300&quot; value=&quot;Slide 31 - &amp;quot;Compiling&amp;quot;&quot;/&gt;&lt;property id=&quot;20307&quot; value=&quot;292&quot;/&gt;&lt;/object&gt;&lt;object type=&quot;3&quot; unique_id=&quot;10035&quot;&gt;&lt;property id=&quot;20148&quot; value=&quot;5&quot;/&gt;&lt;property id=&quot;20300&quot; value=&quot;Slide 32 - &amp;quot;Synopsys power compiler&amp;quot;&quot;/&gt;&lt;property id=&quot;20307&quot; value=&quot;276&quot;/&gt;&lt;/object&gt;&lt;object type=&quot;3&quot; unique_id=&quot;10036&quot;&gt;&lt;property id=&quot;20148&quot; value=&quot;5&quot;/&gt;&lt;property id=&quot;20300&quot; value=&quot;Slide 33 - &amp;quot;Power Compiler&amp;quot;&quot;/&gt;&lt;property id=&quot;20307&quot; value=&quot;277&quot;/&gt;&lt;/object&gt;&lt;object type=&quot;3&quot; unique_id=&quot;10037&quot;&gt;&lt;property id=&quot;20148&quot; value=&quot;5&quot;/&gt;&lt;property id=&quot;20300&quot; value=&quot;Slide 34 - &amp;quot;Power Components&amp;quot;&quot;/&gt;&lt;property id=&quot;20307&quot; value=&quot;278&quot;/&gt;&lt;/object&gt;&lt;object type=&quot;3&quot; unique_id=&quot;10038&quot;&gt;&lt;property id=&quot;20148&quot; value=&quot;5&quot;/&gt;&lt;property id=&quot;20300&quot; value=&quot;Slide 35 - &amp;quot;Power Compiler flow&amp;quot;&quot;/&gt;&lt;property id=&quot;20307&quot; value=&quot;279&quot;/&gt;&lt;/object&gt;&lt;object type=&quot;3&quot; unique_id=&quot;10039&quot;&gt;&lt;property id=&quot;20148&quot; value=&quot;5&quot;/&gt;&lt;property id=&quot;20300&quot; value=&quot;Slide 36 - &amp;quot;Switching activity&amp;quot;&quot;/&gt;&lt;property id=&quot;20307&quot; value=&quot;280&quot;/&gt;&lt;/object&gt;&lt;object type=&quot;3&quot; unique_id=&quot;10040&quot;&gt;&lt;property id=&quot;20148&quot; value=&quot;5&quot;/&gt;&lt;property id=&quot;20300&quot; value=&quot;Slide 37 - &amp;quot;SAIF file&amp;quot;&quot;/&gt;&lt;property id=&quot;20307&quot; value=&quot;281&quot;/&gt;&lt;/object&gt;&lt;object type=&quot;3&quot; unique_id=&quot;10041&quot;&gt;&lt;property id=&quot;20148&quot; value=&quot;5&quot;/&gt;&lt;property id=&quot;20300&quot; value=&quot;Slide 38 - &amp;quot;Activity Generation&amp;quot;&quot;/&gt;&lt;property id=&quot;20307&quot; value=&quot;282&quot;/&gt;&lt;/object&gt;&lt;object type=&quot;3&quot; unique_id=&quot;10042&quot;&gt;&lt;property id=&quot;20148&quot; value=&quot;5&quot;/&gt;&lt;property id=&quot;20300&quot; value=&quot;Slide 39 - &amp;quot;Switching Activity in ModelSim&amp;quot;&quot;/&gt;&lt;property id=&quot;20307&quot; value=&quot;283&quot;/&gt;&lt;/object&gt;&lt;object type=&quot;3&quot; unique_id=&quot;10043&quot;&gt;&lt;property id=&quot;20148&quot; value=&quot;5&quot;/&gt;&lt;property id=&quot;20300&quot; value=&quot;Slide 40 - &amp;quot;Constraints for Power&amp;quot;&quot;/&gt;&lt;property id=&quot;20307&quot; value=&quot;270&quot;/&gt;&lt;/object&gt;&lt;object type=&quot;3&quot; unique_id=&quot;10044&quot;&gt;&lt;property id=&quot;20148&quot; value=&quot;5&quot;/&gt;&lt;property id=&quot;20300&quot; value=&quot;Slide 41 - &amp;quot;Power Compiler - Analyze&amp;quot;&quot;/&gt;&lt;property id=&quot;20307&quot; value=&quot;272&quot;/&gt;&lt;/object&gt;&lt;object type=&quot;3&quot; unique_id=&quot;10045&quot;&gt;&lt;property id=&quot;20148&quot; value=&quot;5&quot;/&gt;&lt;property id=&quot;20300&quot; value=&quot;Slide 42 - &amp;quot;Power Compiler - Compile&amp;quot;&quot;/&gt;&lt;property id=&quot;20307&quot; value=&quot;271&quot;/&gt;&lt;/object&gt;&lt;object type=&quot;3&quot; unique_id=&quot;10046&quot;&gt;&lt;property id=&quot;20148&quot; value=&quot;5&quot;/&gt;&lt;property id=&quot;20300&quot; value=&quot;Slide 43 - &amp;quot;Power Compiler – Clock Gating&amp;quot;&quot;/&gt;&lt;property id=&quot;20307&quot; value=&quot;284&quot;/&gt;&lt;/object&gt;&lt;object type=&quot;3&quot; unique_id=&quot;10047&quot;&gt;&lt;property id=&quot;20148&quot; value=&quot;5&quot;/&gt;&lt;property id=&quot;20300&quot; value=&quot;Slide 44 - &amp;quot;Clock Gating user control&amp;quot;&quot;/&gt;&lt;property id=&quot;20307&quot; value=&quot;285&quot;/&gt;&lt;/object&gt;&lt;object type=&quot;3&quot; unique_id=&quot;10048&quot;&gt;&lt;property id=&quot;20148&quot; value=&quot;5&quot;/&gt;&lt;property id=&quot;20300&quot; value=&quot;Slide 45 - &amp;quot;Clock Gating Command&amp;quot;&quot;/&gt;&lt;property id=&quot;20307&quot; value=&quot;286&quot;/&gt;&lt;/object&gt;&lt;object type=&quot;3&quot; unique_id=&quot;10049&quot;&gt;&lt;property id=&quot;20148&quot; value=&quot;5&quot;/&gt;&lt;property id=&quot;20300&quot; value=&quot;Slide 46 - &amp;quot;Power Compiler – Clock Gating&amp;quot;&quot;/&gt;&lt;property id=&quot;20307&quot; value=&quot;273&quot;/&gt;&lt;/object&gt;&lt;object type=&quot;3&quot; unique_id=&quot;10050&quot;&gt;&lt;property id=&quot;20148&quot; value=&quot;5&quot;/&gt;&lt;property id=&quot;20300&quot; value=&quot;Slide 47 - &amp;quot;Power Compiler – Operand Isolation&amp;quot;&quot;/&gt;&lt;property id=&quot;20307&quot; value=&quot;287&quot;/&gt;&lt;/object&gt;&lt;object type=&quot;3&quot; unique_id=&quot;10051&quot;&gt;&lt;property id=&quot;20148&quot; value=&quot;5&quot;/&gt;&lt;property id=&quot;20300&quot; value=&quot;Slide 48 - &amp;quot;Operand Isolation&amp;quot;&quot;/&gt;&lt;property id=&quot;20307&quot; value=&quot;288&quot;/&gt;&lt;/object&gt;&lt;object type=&quot;3&quot; unique_id=&quot;10052&quot;&gt;&lt;property id=&quot;20148&quot; value=&quot;5&quot;/&gt;&lt;property id=&quot;20300&quot; value=&quot;Slide 49 - &amp;quot;Power Compiler – Operand Isolation&amp;quot;&quot;/&gt;&lt;property id=&quot;20307&quot; value=&quot;274&quot;/&gt;&lt;/object&gt;&lt;object type=&quot;3&quot; unique_id=&quot;10053&quot;&gt;&lt;property id=&quot;20148&quot; value=&quot;5&quot;/&gt;&lt;property id=&quot;20300&quot; value=&quot;Slide 50 - &amp;quot;Synthesize with StYLe!&amp;quot;&quot;/&gt;&lt;property id=&quot;20307&quot; value=&quot;269&quot;/&gt;&lt;/object&gt;&lt;object type=&quot;3&quot; unique_id=&quot;10054&quot;&gt;&lt;property id=&quot;20148&quot; value=&quot;5&quot;/&gt;&lt;property id=&quot;20300&quot; value=&quot;Slide 51 - &amp;quot;Save your work!&amp;quot;&quot;/&gt;&lt;property id=&quot;20307&quot; value=&quot;291&quot;/&gt;&lt;/object&gt;&lt;object type=&quot;3&quot; unique_id=&quot;10055&quot;&gt;&lt;property id=&quot;20148&quot; value=&quot;5&quot;/&gt;&lt;property id=&quot;20300&quot; value=&quot;Slide 52 - &amp;quot;Important Notes&amp;quot;&quot;/&gt;&lt;property id=&quot;20307&quot; value=&quot;289&quot;/&gt;&lt;/object&gt;&lt;object type=&quot;3&quot; unique_id=&quot;10056&quot;&gt;&lt;property id=&quot;20148&quot; value=&quot;5&quot;/&gt;&lt;property id=&quot;20300&quot; value=&quot;Slide 53 - &amp;quot;Important Notes&amp;quot;&quot;/&gt;&lt;property id=&quot;20307&quot; value=&quot;290&quot;/&gt;&lt;/object&gt;&lt;object type=&quot;3&quot; unique_id=&quot;10057&quot;&gt;&lt;property id=&quot;20148&quot; value=&quot;5&quot;/&gt;&lt;property id=&quot;20300&quot; value=&quot;Slide 54 - &amp;quot;Synthesis Results&amp;quot;&quot;/&gt;&lt;property id=&quot;20307&quot; value=&quot;390&quot;/&gt;&lt;/object&gt;&lt;object type=&quot;3&quot; unique_id=&quot;10058&quot;&gt;&lt;property id=&quot;20148&quot; value=&quot;5&quot;/&gt;&lt;property id=&quot;20300&quot; value=&quot;Slide 55 - &amp;quot;Back-end design&amp;quot;&quot;/&gt;&lt;property id=&quot;20307&quot; value=&quot;414&quot;/&gt;&lt;/object&gt;&lt;object type=&quot;3&quot; unique_id=&quot;10059&quot;&gt;&lt;property id=&quot;20148&quot; value=&quot;5&quot;/&gt;&lt;property id=&quot;20300&quot; value=&quot;Slide 56 - &amp;quot;P&amp;amp;R&amp;quot;&quot;/&gt;&lt;property id=&quot;20307&quot; value=&quot;396&quot;/&gt;&lt;/object&gt;&lt;object type=&quot;3&quot; unique_id=&quot;10060&quot;&gt;&lt;property id=&quot;20148&quot; value=&quot;5&quot;/&gt;&lt;property id=&quot;20300&quot; value=&quot;Slide 57 - &amp;quot;SoC Encounter&amp;quot;&quot;/&gt;&lt;property id=&quot;20307&quot; value=&quot;415&quot;/&gt;&lt;/object&gt;&lt;object type=&quot;3&quot; unique_id=&quot;10061&quot;&gt;&lt;property id=&quot;20148&quot; value=&quot;5&quot;/&gt;&lt;property id=&quot;20300&quot; value=&quot;Slide 58 - &amp;quot;Design flow&amp;quot;&quot;/&gt;&lt;property id=&quot;20307&quot; value=&quot;416&quot;/&gt;&lt;/object&gt;&lt;object type=&quot;3&quot; unique_id=&quot;10062&quot;&gt;&lt;property id=&quot;20148&quot; value=&quot;5&quot;/&gt;&lt;property id=&quot;20300&quot; value=&quot;Slide 59 - &amp;quot;Required data&amp;quot;&quot;/&gt;&lt;property id=&quot;20307&quot; value=&quot;417&quot;/&gt;&lt;/object&gt;&lt;object type=&quot;3&quot; unique_id=&quot;10063&quot;&gt;&lt;property id=&quot;20148&quot; value=&quot;5&quot;/&gt;&lt;property id=&quot;20300&quot; value=&quot;Slide 60 - &amp;quot;Initial GUI&amp;quot;&quot;/&gt;&lt;property id=&quot;20307&quot; value=&quot;418&quot;/&gt;&lt;/object&gt;&lt;object type=&quot;3&quot; unique_id=&quot;10064&quot;&gt;&lt;property id=&quot;20148&quot; value=&quot;5&quot;/&gt;&lt;property id=&quot;20300&quot; value=&quot;Slide 61 - &amp;quot;FloorPlanning&amp;quot;&quot;/&gt;&lt;property id=&quot;20307&quot; value=&quot;419&quot;/&gt;&lt;/object&gt;&lt;object type=&quot;3&quot; unique_id=&quot;10065&quot;&gt;&lt;property id=&quot;20148&quot; value=&quot;5&quot;/&gt;&lt;property id=&quot;20300&quot; value=&quot;Slide 62 - &amp;quot;Power Planning&amp;quot;&quot;/&gt;&lt;property id=&quot;20307&quot; value=&quot;420&quot;/&gt;&lt;/object&gt;&lt;object type=&quot;3&quot; unique_id=&quot;10066&quot;&gt;&lt;property id=&quot;20148&quot; value=&quot;5&quot;/&gt;&lt;property id=&quot;20300&quot; value=&quot;Slide 63 - &amp;quot;Standard cells&amp;quot;&quot;/&gt;&lt;property id=&quot;20307&quot; value=&quot;397&quot;/&gt;&lt;/object&gt;&lt;object type=&quot;3&quot; unique_id=&quot;10067&quot;&gt;&lt;property id=&quot;20148&quot; value=&quot;5&quot;/&gt;&lt;property id=&quot;20300&quot; value=&quot;Slide 64 - &amp;quot;Standard cell rows&amp;quot;&quot;/&gt;&lt;property id=&quot;20307&quot; value=&quot;398&quot;/&gt;&lt;/object&gt;&lt;object type=&quot;3&quot; unique_id=&quot;10068&quot;&gt;&lt;property id=&quot;20148&quot; value=&quot;5&quot;/&gt;&lt;property id=&quot;20300&quot; value=&quot;Slide 65 - &amp;quot;Placement &amp;amp; Routing&amp;quot;&quot;/&gt;&lt;property id=&quot;20307&quot; value=&quot;422&quot;/&gt;&lt;/object&gt;&lt;object type=&quot;3&quot; unique_id=&quot;10069&quot;&gt;&lt;property id=&quot;20148&quot; value=&quot;5&quot;/&gt;&lt;property id=&quot;20300&quot; value=&quot;Slide 66 - &amp;quot;Placement&amp;quot;&quot;/&gt;&lt;property id=&quot;20307&quot; value=&quot;426&quot;/&gt;&lt;/object&gt;&lt;object type=&quot;3&quot; unique_id=&quot;10070&quot;&gt;&lt;property id=&quot;20148&quot; value=&quot;5&quot;/&gt;&lt;property id=&quot;20300&quot; value=&quot;Slide 67 - &amp;quot;Clock Tree Synthesis&amp;quot;&quot;/&gt;&lt;property id=&quot;20307&quot; value=&quot;423&quot;/&gt;&lt;/object&gt;&lt;object type=&quot;3&quot; unique_id=&quot;10071&quot;&gt;&lt;property id=&quot;20148&quot; value=&quot;5&quot;/&gt;&lt;property id=&quot;20300&quot; value=&quot;Slide 68 - &amp;quot;Clock tree synthesize&amp;quot;&quot;/&gt;&lt;property id=&quot;20307&quot; value=&quot;425&quot;/&gt;&lt;/object&gt;&lt;object type=&quot;3&quot; unique_id=&quot;10072&quot;&gt;&lt;property id=&quot;20148&quot; value=&quot;5&quot;/&gt;&lt;property id=&quot;20300&quot; value=&quot;Slide 69 - &amp;quot;Clock Distribution&amp;quot;&quot;/&gt;&lt;property id=&quot;20307&quot; value=&quot;399&quot;/&gt;&lt;/object&gt;&lt;object type=&quot;3&quot; unique_id=&quot;10073&quot;&gt;&lt;property id=&quot;20148&quot; value=&quot;5&quot;/&gt;&lt;property id=&quot;20300&quot; value=&quot;Slide 70 - &amp;quot;Clock Distribution example&amp;quot;&quot;/&gt;&lt;property id=&quot;20307&quot; value=&quot;400&quot;/&gt;&lt;/object&gt;&lt;object type=&quot;3&quot; unique_id=&quot;10074&quot;&gt;&lt;property id=&quot;20148&quot; value=&quot;5&quot;/&gt;&lt;property id=&quot;20300&quot; value=&quot;Slide 71&quot;/&gt;&lt;property id=&quot;20307&quot; value=&quot;401&quot;/&gt;&lt;/object&gt;&lt;object type=&quot;3&quot; unique_id=&quot;10075&quot;&gt;&lt;property id=&quot;20148&quot; value=&quot;5&quot;/&gt;&lt;property id=&quot;20300&quot; value=&quot;Slide 72&quot;/&gt;&lt;property id=&quot;20307&quot; value=&quot;402&quot;/&gt;&lt;/object&gt;&lt;object type=&quot;3&quot; unique_id=&quot;10076&quot;&gt;&lt;property id=&quot;20148&quot; value=&quot;5&quot;/&gt;&lt;property id=&quot;20300&quot; value=&quot;Slide 73&quot;/&gt;&lt;property id=&quot;20307&quot; value=&quot;403&quot;/&gt;&lt;/object&gt;&lt;object type=&quot;3&quot; unique_id=&quot;10077&quot;&gt;&lt;property id=&quot;20148&quot; value=&quot;5&quot;/&gt;&lt;property id=&quot;20300&quot; value=&quot;Slide 74&quot;/&gt;&lt;property id=&quot;20307&quot; value=&quot;404&quot;/&gt;&lt;/object&gt;&lt;object type=&quot;3&quot; unique_id=&quot;10078&quot;&gt;&lt;property id=&quot;20148&quot; value=&quot;5&quot;/&gt;&lt;property id=&quot;20300&quot; value=&quot;Slide 75&quot;/&gt;&lt;property id=&quot;20307&quot; value=&quot;405&quot;/&gt;&lt;/object&gt;&lt;object type=&quot;3&quot; unique_id=&quot;10079&quot;&gt;&lt;property id=&quot;20148&quot; value=&quot;5&quot;/&gt;&lt;property id=&quot;20300&quot; value=&quot;Slide 76&quot;/&gt;&lt;property id=&quot;20307&quot; value=&quot;406&quot;/&gt;&lt;/object&gt;&lt;object type=&quot;3&quot; unique_id=&quot;10080&quot;&gt;&lt;property id=&quot;20148&quot; value=&quot;5&quot;/&gt;&lt;property id=&quot;20300&quot; value=&quot;Slide 77 - &amp;quot;Now&amp;quot;&quot;/&gt;&lt;property id=&quot;20307&quot; value=&quot;427&quot;/&gt;&lt;/object&gt;&lt;object type=&quot;3&quot; unique_id=&quot;10081&quot;&gt;&lt;property id=&quot;20148&quot; value=&quot;5&quot;/&gt;&lt;property id=&quot;20300&quot; value=&quot;Slide 78 - &amp;quot;Demo&amp;quot;&quot;/&gt;&lt;property id=&quot;20307&quot; value=&quot;428&quot;/&gt;&lt;/object&gt;&lt;object type=&quot;3&quot; unique_id=&quot;10082&quot;&gt;&lt;property id=&quot;20148&quot; value=&quot;5&quot;/&gt;&lt;property id=&quot;20300&quot; value=&quot;Slide 79 - &amp;quot;Synopsys PrimePower&amp;quot;&quot;/&gt;&lt;property id=&quot;20307&quot; value=&quot;275&quot;/&gt;&lt;/object&gt;&lt;object type=&quot;3&quot; unique_id=&quot;10083&quot;&gt;&lt;property id=&quot;20148&quot; value=&quot;5&quot;/&gt;&lt;property id=&quot;20300&quot; value=&quot;Slide 80 - &amp;quot;Power Estimation&amp;quot;&quot;/&gt;&lt;property id=&quot;20307&quot; value=&quot;258&quot;/&gt;&lt;/object&gt;&lt;object type=&quot;3&quot; unique_id=&quot;10084&quot;&gt;&lt;property id=&quot;20148&quot; value=&quot;5&quot;/&gt;&lt;property id=&quot;20300&quot; value=&quot;Slide 81 - &amp;quot;PrimePower flow&amp;quot;&quot;/&gt;&lt;property id=&quot;20307&quot; value=&quot;303&quot;/&gt;&lt;/object&gt;&lt;object type=&quot;3&quot; unique_id=&quot;10085&quot;&gt;&lt;property id=&quot;20148&quot; value=&quot;5&quot;/&gt;&lt;property id=&quot;20300&quot; value=&quot;Slide 82&quot;/&gt;&lt;property id=&quot;20307&quot; value=&quot;259&quot;/&gt;&lt;/object&gt;&lt;object type=&quot;3&quot; unique_id=&quot;10086&quot;&gt;&lt;property id=&quot;20148&quot; value=&quot;5&quot;/&gt;&lt;property id=&quot;20300&quot; value=&quot;Slide 83 - &amp;quot;PrimePower&amp;quot;&quot;/&gt;&lt;property id=&quot;20307&quot; value=&quot;260&quot;/&gt;&lt;/object&gt;&lt;object type=&quot;3&quot; unique_id=&quot;10087&quot;&gt;&lt;property id=&quot;20148&quot; value=&quot;5&quot;/&gt;&lt;property id=&quot;20300&quot; value=&quot;Slide 84 - &amp;quot;Phase 1&amp;quot;&quot;/&gt;&lt;property id=&quot;20307&quot; value=&quot;261&quot;/&gt;&lt;/object&gt;&lt;object type=&quot;3&quot; unique_id=&quot;10088&quot;&gt;&lt;property id=&quot;20148&quot; value=&quot;5&quot;/&gt;&lt;property id=&quot;20300&quot; value=&quot;Slide 85 - &amp;quot;SideNote!&amp;quot;&quot;/&gt;&lt;property id=&quot;20307&quot; value=&quot;305&quot;/&gt;&lt;/object&gt;&lt;object type=&quot;3&quot; unique_id=&quot;10089&quot;&gt;&lt;property id=&quot;20148&quot; value=&quot;5&quot;/&gt;&lt;property id=&quot;20300&quot; value=&quot;Slide 86 - &amp;quot;Phase 2&amp;quot;&quot;/&gt;&lt;property id=&quot;20307&quot; value=&quot;262&quot;/&gt;&lt;/object&gt;&lt;object type=&quot;3&quot; unique_id=&quot;10090&quot;&gt;&lt;property id=&quot;20148&quot; value=&quot;5&quot;/&gt;&lt;property id=&quot;20300&quot; value=&quot;Slide 87 - &amp;quot;PrimePower reports&amp;quot;&quot;/&gt;&lt;property id=&quot;20307&quot; value=&quot;304&quot;/&gt;&lt;/object&gt;&lt;object type=&quot;3&quot; unique_id=&quot;10091&quot;&gt;&lt;property id=&quot;20148&quot; value=&quot;5&quot;/&gt;&lt;property id=&quot;20300&quot; value=&quot;Slide 88 - &amp;quot;FSDB output&amp;quot;&quot;/&gt;&lt;property id=&quot;20307&quot; value=&quot;263&quot;/&gt;&lt;/object&gt;&lt;object type=&quot;3&quot; unique_id=&quot;10092&quot;&gt;&lt;property id=&quot;20148&quot; value=&quot;5&quot;/&gt;&lt;property id=&quot;20300&quot; value=&quot;Slide 89 - &amp;quot;Synopsys HSIM&amp;quot;&quot;/&gt;&lt;property id=&quot;20307&quot; value=&quot;307&quot;/&gt;&lt;/object&gt;&lt;object type=&quot;3&quot; unique_id=&quot;10093&quot;&gt;&lt;property id=&quot;20148&quot; value=&quot;5&quot;/&gt;&lt;property id=&quot;20300&quot; value=&quot;Slide 90 - &amp;quot;Synopsys HSIM&amp;quot;&quot;/&gt;&lt;property id=&quot;20307&quot; value=&quot;364&quot;/&gt;&lt;/object&gt;&lt;object type=&quot;3&quot; unique_id=&quot;10094&quot;&gt;&lt;property id=&quot;20148&quot; value=&quot;5&quot;/&gt;&lt;property id=&quot;20300&quot; value=&quot;Slide 91 - &amp;quot;Synopsys HSIM&amp;quot;&quot;/&gt;&lt;property id=&quot;20307&quot; value=&quot;357&quot;/&gt;&lt;/object&gt;&lt;object type=&quot;3&quot; unique_id=&quot;10095&quot;&gt;&lt;property id=&quot;20148&quot; value=&quot;5&quot;/&gt;&lt;property id=&quot;20300&quot; value=&quot;Slide 92 - &amp;quot;Hierarchical Storage&amp;quot;&quot;/&gt;&lt;property id=&quot;20307&quot; value=&quot;360&quot;/&gt;&lt;/object&gt;&lt;object type=&quot;3&quot; unique_id=&quot;10096&quot;&gt;&lt;property id=&quot;20148&quot; value=&quot;5&quot;/&gt;&lt;property id=&quot;20300&quot; value=&quot;Slide 93 - &amp;quot;Isomorphic Matching&amp;quot;&quot;/&gt;&lt;property id=&quot;20307&quot; value=&quot;361&quot;/&gt;&lt;/object&gt;&lt;object type=&quot;3&quot; unique_id=&quot;10097&quot;&gt;&lt;property id=&quot;20148&quot; value=&quot;5&quot;/&gt;&lt;property id=&quot;20300&quot; value=&quot;Slide 94 - &amp;quot;input&amp;quot;&quot;/&gt;&lt;property id=&quot;20307&quot; value=&quot;363&quot;/&gt;&lt;/object&gt;&lt;object type=&quot;3&quot; unique_id=&quot;10098&quot;&gt;&lt;property id=&quot;20148&quot; value=&quot;5&quot;/&gt;&lt;property id=&quot;20300&quot; value=&quot;Slide 95 - &amp;quot;output&amp;quot;&quot;/&gt;&lt;property id=&quot;20307&quot; value=&quot;362&quot;/&gt;&lt;/object&gt;&lt;object type=&quot;3&quot; unique_id=&quot;10099&quot;&gt;&lt;property id=&quot;20148&quot; value=&quot;5&quot;/&gt;&lt;property id=&quot;20300&quot; value=&quot;Slide 96 - &amp;quot;HSIM structure&amp;quot;&quot;/&gt;&lt;property id=&quot;20307&quot; value=&quot;309&quot;/&gt;&lt;/object&gt;&lt;object type=&quot;3&quot; unique_id=&quot;10100&quot;&gt;&lt;property id=&quot;20148&quot; value=&quot;5&quot;/&gt;&lt;property id=&quot;20300&quot; value=&quot;Slide 97 - &amp;quot;Applications&amp;quot;&quot;/&gt;&lt;property id=&quot;20307&quot; value=&quot;310&quot;/&gt;&lt;/object&gt;&lt;object type=&quot;3&quot; unique_id=&quot;10101&quot;&gt;&lt;property id=&quot;20148&quot; value=&quot;5&quot;/&gt;&lt;property id=&quot;20300&quot; value=&quot;Slide 98 - &amp;quot;simulation flow&amp;quot;&quot;/&gt;&lt;property id=&quot;20307&quot; value=&quot;311&quot;/&gt;&lt;/object&gt;&lt;object type=&quot;3&quot; unique_id=&quot;10102&quot;&gt;&lt;property id=&quot;20148&quot; value=&quot;5&quot;/&gt;&lt;property id=&quot;20300&quot; value=&quot;Slide 99 - &amp;quot;Accuracy Options in HSIM&amp;quot;&quot;/&gt;&lt;property id=&quot;20307&quot; value=&quot;358&quot;/&gt;&lt;/object&gt;&lt;object type=&quot;3&quot; unique_id=&quot;10103&quot;&gt;&lt;property id=&quot;20148&quot; value=&quot;5&quot;/&gt;&lt;property id=&quot;20300&quot; value=&quot;Slide 100 - &amp;quot;Input Vector&amp;quot;&quot;/&gt;&lt;property id=&quot;20307&quot; value=&quot;359&quot;/&gt;&lt;/object&gt;&lt;object type=&quot;3&quot; unique_id=&quot;10104&quot;&gt;&lt;property id=&quot;20148&quot; value=&quot;5&quot;/&gt;&lt;property id=&quot;20300&quot; value=&quot;Slide 101 - &amp;quot;Case studies&amp;quot;&quot;/&gt;&lt;property id=&quot;20307&quot; value=&quot;312&quot;/&gt;&lt;/object&gt;&lt;object type=&quot;3&quot; unique_id=&quot;10105&quot;&gt;&lt;property id=&quot;20148&quot; value=&quot;5&quot;/&gt;&lt;property id=&quot;20300&quot; value=&quot;Slide 102 - &amp;quot;Case studies&amp;quot;&quot;/&gt;&lt;property id=&quot;20307&quot; value=&quot;313&quot;/&gt;&lt;/object&gt;&lt;object type=&quot;3&quot; unique_id=&quot;10106&quot;&gt;&lt;property id=&quot;20148&quot; value=&quot;5&quot;/&gt;&lt;property id=&quot;20300&quot; value=&quot;Slide 103 - &amp;quot;Post-layout back-annotation&amp;quot;&quot;/&gt;&lt;property id=&quot;20307&quot; value=&quot;314&quot;/&gt;&lt;/object&gt;&lt;object type=&quot;3&quot; unique_id=&quot;10107&quot;&gt;&lt;property id=&quot;20148&quot; value=&quot;5&quot;/&gt;&lt;property id=&quot;20300&quot; value=&quot;Slide 104 - &amp;quot;Verilog-A support&amp;quot;&quot;/&gt;&lt;property id=&quot;20307&quot; value=&quot;316&quot;/&gt;&lt;/object&gt;&lt;object type=&quot;3&quot; unique_id=&quot;10108&quot;&gt;&lt;property id=&quot;20148&quot; value=&quot;5&quot;/&gt;&lt;property id=&quot;20300&quot; value=&quot;Slide 105 - &amp;quot;Verilog-A support / example&amp;quot;&quot;/&gt;&lt;property id=&quot;20307&quot; value=&quot;317&quot;/&gt;&lt;/object&gt;&lt;object type=&quot;3&quot; unique_id=&quot;10109&quot;&gt;&lt;property id=&quot;20148&quot; value=&quot;5&quot;/&gt;&lt;property id=&quot;20300&quot; value=&quot;Slide 106 - &amp;quot;Converters&amp;quot;&quot;/&gt;&lt;property id=&quot;20307&quot; value=&quot;318&quot;/&gt;&lt;/object&gt;&lt;object type=&quot;3&quot; unique_id=&quot;10110&quot;&gt;&lt;property id=&quot;20148&quot; value=&quot;5&quot;/&gt;&lt;property id=&quot;20300&quot; value=&quot;Slide 107 - &amp;quot;Timing &amp;amp; Power Analysis&amp;quot;&quot;/&gt;&lt;property id=&quot;20307&quot; value=&quot;319&quot;/&gt;&lt;/object&gt;&lt;object type=&quot;3&quot; unique_id=&quot;10111&quot;&gt;&lt;property id=&quot;20148&quot; value=&quot;5&quot;/&gt;&lt;property id=&quot;20300&quot; value=&quot;Slide 108 - &amp;quot;Other features&amp;#x0D;&amp;#x0A;not covered here&amp;quot;&quot;/&gt;&lt;property id=&quot;20307&quot; value=&quot;320&quot;/&gt;&lt;/object&gt;&lt;object type=&quot;3&quot; unique_id=&quot;10112&quot;&gt;&lt;property id=&quot;20148&quot; value=&quot;5&quot;/&gt;&lt;property id=&quot;20300&quot; value=&quot;Slide 109 - &amp;quot;Mixed-Signal Simulation&amp;quot;&quot;/&gt;&lt;property id=&quot;20307&quot; value=&quot;315&quot;/&gt;&lt;/object&gt;&lt;object type=&quot;3&quot; unique_id=&quot;10113&quot;&gt;&lt;property id=&quot;20148&quot; value=&quot;5&quot;/&gt;&lt;property id=&quot;20300&quot; value=&quot;Slide 110 - &amp;quot;Co-Simulation&amp;quot;&quot;/&gt;&lt;property id=&quot;20307&quot; value=&quot;365&quot;/&gt;&lt;/object&gt;&lt;object type=&quot;3&quot; unique_id=&quot;10114&quot;&gt;&lt;property id=&quot;20148&quot; value=&quot;5&quot;/&gt;&lt;property id=&quot;20300&quot; value=&quot;Slide 111&quot;/&gt;&lt;property id=&quot;20307&quot; value=&quot;373&quot;/&gt;&lt;/object&gt;&lt;object type=&quot;3&quot; unique_id=&quot;10115&quot;&gt;&lt;property id=&quot;20148&quot; value=&quot;5&quot;/&gt;&lt;property id=&quot;20300&quot; value=&quot;Slide 112 - &amp;quot;Simulation output&amp;quot;&quot;/&gt;&lt;property id=&quot;20307&quot; value=&quot;374&quot;/&gt;&lt;/object&gt;&lt;object type=&quot;3&quot; unique_id=&quot;10116&quot;&gt;&lt;property id=&quot;20148&quot; value=&quot;5&quot;/&gt;&lt;property id=&quot;20300&quot; value=&quot;Slide 113 - &amp;quot;Sample HSIM flow&amp;amp;#x09;&amp;quot;&quot;/&gt;&lt;property id=&quot;20307&quot; value=&quot;366&quot;/&gt;&lt;/object&gt;&lt;object type=&quot;3&quot; unique_id=&quot;10117&quot;&gt;&lt;property id=&quot;20148&quot; value=&quot;5&quot;/&gt;&lt;property id=&quot;20300&quot; value=&quot;Slide 114 - &amp;quot;Silicon Access Networks&amp;quot;&quot;/&gt;&lt;property id=&quot;20307&quot; value=&quot;367&quot;/&gt;&lt;/object&gt;&lt;object type=&quot;3&quot; unique_id=&quot;10118&quot;&gt;&lt;property id=&quot;20148&quot; value=&quot;5&quot;/&gt;&lt;property id=&quot;20300&quot; value=&quot;Slide 115 - &amp;quot;Accelerant Networks&amp;quot;&quot;/&gt;&lt;property id=&quot;20307&quot; value=&quot;368&quot;/&gt;&lt;/object&gt;&lt;object type=&quot;3&quot; unique_id=&quot;10119&quot;&gt;&lt;property id=&quot;20148&quot; value=&quot;5&quot;/&gt;&lt;property id=&quot;20300&quot; value=&quot;Slide 116 - &amp;quot;Sharif Dependable System Lab [DSL]&amp;quot;&quot;/&gt;&lt;property id=&quot;20307&quot; value=&quot;371&quot;/&gt;&lt;/object&gt;&lt;object type=&quot;3&quot; unique_id=&quot;10120&quot;&gt;&lt;property id=&quot;20148&quot; value=&quot;5&quot;/&gt;&lt;property id=&quot;20300&quot; value=&quot;Slide 117 - &amp;quot;Sharif Dependable System Lab [DSL]&amp;quot;&quot;/&gt;&lt;property id=&quot;20307&quot; value=&quot;372&quot;/&gt;&lt;/object&gt;&lt;object type=&quot;3&quot; unique_id=&quot;10121&quot;&gt;&lt;property id=&quot;20148&quot; value=&quot;5&quot;/&gt;&lt;property id=&quot;20300&quot; value=&quot;Slide 118 - &amp;quot;Sharif Dependable System Lab [DSL]&amp;quot;&quot;/&gt;&lt;property id=&quot;20307&quot; value=&quot;369&quot;/&gt;&lt;/object&gt;&lt;object type=&quot;3&quot; unique_id=&quot;10122&quot;&gt;&lt;property id=&quot;20148&quot; value=&quot;5&quot;/&gt;&lt;property id=&quot;20300&quot; value=&quot;Slide 119 - &amp;quot;Tool demonstration&amp;quot;&quot;/&gt;&lt;property id=&quot;20307&quot; value=&quot;306&quot;/&gt;&lt;/object&gt;&lt;object type=&quot;3&quot; unique_id=&quot;10123&quot;&gt;&lt;property id=&quot;20148&quot; value=&quot;5&quot;/&gt;&lt;property id=&quot;20300&quot; value=&quot;Slide 120 - &amp;quot;Summary of the Design Flow&amp;quot;&quot;/&gt;&lt;property id=&quot;20307&quot; value=&quot;321&quot;/&gt;&lt;/object&gt;&lt;object type=&quot;3&quot; unique_id=&quot;10124&quot;&gt;&lt;property id=&quot;20148&quot; value=&quot;5&quot;/&gt;&lt;property id=&quot;20300&quot; value=&quot;Slide 121 - &amp;quot;High-Speed Digital Design&amp;quot;&quot;/&gt;&lt;property id=&quot;20307&quot; value=&quot;407&quot;/&gt;&lt;/object&gt;&lt;object type=&quot;3&quot; unique_id=&quot;10125&quot;&gt;&lt;property id=&quot;20148&quot; value=&quot;5&quot;/&gt;&lt;property id=&quot;20300&quot; value=&quot;Slide 122 - &amp;quot;RTL techniques &amp;quot;&quot;/&gt;&lt;property id=&quot;20307&quot; value=&quot;408&quot;/&gt;&lt;/object&gt;&lt;object type=&quot;3&quot; unique_id=&quot;10126&quot;&gt;&lt;property id=&quot;20148&quot; value=&quot;5&quot;/&gt;&lt;property id=&quot;20300&quot; value=&quot;Slide 123 - &amp;quot;RTL techniques &amp;quot;&quot;/&gt;&lt;property id=&quot;20307&quot; value=&quot;409&quot;/&gt;&lt;/object&gt;&lt;object type=&quot;3&quot; unique_id=&quot;10127&quot;&gt;&lt;property id=&quot;20148&quot; value=&quot;5&quot;/&gt;&lt;property id=&quot;20300&quot; value=&quot;Slide 124 - &amp;quot;RTL techniques &amp;quot;&quot;/&gt;&lt;property id=&quot;20307&quot; value=&quot;410&quot;/&gt;&lt;/object&gt;&lt;object type=&quot;3&quot; unique_id=&quot;10128&quot;&gt;&lt;property id=&quot;20148&quot; value=&quot;5&quot;/&gt;&lt;property id=&quot;20300&quot; value=&quot;Slide 125 - &amp;quot;Synthesis techniques (FPGA)&amp;quot;&quot;/&gt;&lt;property id=&quot;20307&quot; value=&quot;411&quot;/&gt;&lt;/object&gt;&lt;object type=&quot;3&quot; unique_id=&quot;10129&quot;&gt;&lt;property id=&quot;20148&quot; value=&quot;5&quot;/&gt;&lt;property id=&quot;20300&quot; value=&quot;Slide 126 - &amp;quot;Mapping and Place &amp;amp; Route: P&amp;amp;R&amp;quot;&quot;/&gt;&lt;property id=&quot;20307&quot; value=&quot;412&quot;/&gt;&lt;/object&gt;&lt;object type=&quot;3&quot; unique_id=&quot;10130&quot;&gt;&lt;property id=&quot;20148&quot; value=&quot;5&quot;/&gt;&lt;property id=&quot;20300&quot; value=&quot;Slide 127 - &amp;quot;Clock, Power and Thermal issues&amp;quot;&quot;/&gt;&lt;property id=&quot;20307&quot; value=&quot;413&quot;/&gt;&lt;/object&gt;&lt;object type=&quot;3&quot; unique_id=&quot;10131&quot;&gt;&lt;property id=&quot;20148&quot; value=&quot;5&quot;/&gt;&lt;property id=&quot;20300&quot; value=&quot;Slide 128 - &amp;quot;Thank you!&amp;quot;&quot;/&gt;&lt;property id=&quot;20307&quot; value=&quot;308&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647</TotalTime>
  <Words>4846</Words>
  <Application>Microsoft Office PowerPoint</Application>
  <PresentationFormat>On-screen Show (4:3)</PresentationFormat>
  <Paragraphs>978</Paragraphs>
  <Slides>128</Slides>
  <Notes>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128</vt:i4>
      </vt:variant>
    </vt:vector>
  </HeadingPairs>
  <TitlesOfParts>
    <vt:vector size="131" baseType="lpstr">
      <vt:lpstr>Equity</vt:lpstr>
      <vt:lpstr>Bitmap Image</vt:lpstr>
      <vt:lpstr>Paintbrush Picture</vt:lpstr>
      <vt:lpstr>Sharif Digital Flow Introduction Part I : Synthesize &amp; Power Analyze</vt:lpstr>
      <vt:lpstr>Introduction</vt:lpstr>
      <vt:lpstr>© before we begin</vt:lpstr>
      <vt:lpstr>Synthesis</vt:lpstr>
      <vt:lpstr>Synthesize</vt:lpstr>
      <vt:lpstr>Slide 6</vt:lpstr>
      <vt:lpstr>Defining Variables</vt:lpstr>
      <vt:lpstr>Reading libraries</vt:lpstr>
      <vt:lpstr>Reading Libraries</vt:lpstr>
      <vt:lpstr>Reading Design, link &amp; uniq</vt:lpstr>
      <vt:lpstr>Operating Condition</vt:lpstr>
      <vt:lpstr>Design Constraints</vt:lpstr>
      <vt:lpstr>Constraining the Design</vt:lpstr>
      <vt:lpstr>Constraint for Area</vt:lpstr>
      <vt:lpstr>Sequential Timing</vt:lpstr>
      <vt:lpstr>Sequential Timing</vt:lpstr>
      <vt:lpstr>Sequential Timing</vt:lpstr>
      <vt:lpstr>Sequential Timing</vt:lpstr>
      <vt:lpstr>Sequential Timing</vt:lpstr>
      <vt:lpstr>Constrain for Speed</vt:lpstr>
      <vt:lpstr>Constraint for speed</vt:lpstr>
      <vt:lpstr>Different constraints, different circuits</vt:lpstr>
      <vt:lpstr>Don’t trust the synthesizer too much</vt:lpstr>
      <vt:lpstr>Don’t trust the synthesizer too much</vt:lpstr>
      <vt:lpstr>Don’t trust the synthesizer too much</vt:lpstr>
      <vt:lpstr>Don’t trust the synthesizer too much</vt:lpstr>
      <vt:lpstr>Timing Exceptions</vt:lpstr>
      <vt:lpstr>Clock</vt:lpstr>
      <vt:lpstr>Time Budget</vt:lpstr>
      <vt:lpstr>Gated Clock</vt:lpstr>
      <vt:lpstr>Compiling</vt:lpstr>
      <vt:lpstr>Synopsys power compiler</vt:lpstr>
      <vt:lpstr>Power Compiler</vt:lpstr>
      <vt:lpstr>Power Components</vt:lpstr>
      <vt:lpstr>Power Compiler flow</vt:lpstr>
      <vt:lpstr>Switching activity</vt:lpstr>
      <vt:lpstr>SAIF file</vt:lpstr>
      <vt:lpstr>Activity Generation</vt:lpstr>
      <vt:lpstr>Switching Activity in ModelSim</vt:lpstr>
      <vt:lpstr>Constraints for Power</vt:lpstr>
      <vt:lpstr>Power Compiler - Analyze</vt:lpstr>
      <vt:lpstr>Power Compiler - Compile</vt:lpstr>
      <vt:lpstr>Power Compiler – Clock Gating</vt:lpstr>
      <vt:lpstr>Clock Gating user control</vt:lpstr>
      <vt:lpstr>Clock Gating Command</vt:lpstr>
      <vt:lpstr>Power Compiler – Clock Gating</vt:lpstr>
      <vt:lpstr>Power Compiler – Operand Isolation</vt:lpstr>
      <vt:lpstr>Operand Isolation</vt:lpstr>
      <vt:lpstr>Power Compiler – Operand Isolation</vt:lpstr>
      <vt:lpstr>Synthesize with StYLe!</vt:lpstr>
      <vt:lpstr>Save your work!</vt:lpstr>
      <vt:lpstr>Important Notes</vt:lpstr>
      <vt:lpstr>Important Notes</vt:lpstr>
      <vt:lpstr>Synthesis Results</vt:lpstr>
      <vt:lpstr>Back-end design</vt:lpstr>
      <vt:lpstr>P&amp;R</vt:lpstr>
      <vt:lpstr>SoC Encounter</vt:lpstr>
      <vt:lpstr>Design flow</vt:lpstr>
      <vt:lpstr>Required data</vt:lpstr>
      <vt:lpstr>Initial GUI</vt:lpstr>
      <vt:lpstr>FloorPlanning</vt:lpstr>
      <vt:lpstr>Power Planning</vt:lpstr>
      <vt:lpstr>Standard cells</vt:lpstr>
      <vt:lpstr>Standard cell rows</vt:lpstr>
      <vt:lpstr>Placement &amp; Routing</vt:lpstr>
      <vt:lpstr>Placement</vt:lpstr>
      <vt:lpstr>Clock Tree Synthesis</vt:lpstr>
      <vt:lpstr>Clock tree synthesize</vt:lpstr>
      <vt:lpstr>Clock Distribution</vt:lpstr>
      <vt:lpstr>Clock Distribution example</vt:lpstr>
      <vt:lpstr>Slide 71</vt:lpstr>
      <vt:lpstr>Slide 72</vt:lpstr>
      <vt:lpstr>Slide 73</vt:lpstr>
      <vt:lpstr>Slide 74</vt:lpstr>
      <vt:lpstr>Slide 75</vt:lpstr>
      <vt:lpstr>Slide 76</vt:lpstr>
      <vt:lpstr>Now</vt:lpstr>
      <vt:lpstr>Demo</vt:lpstr>
      <vt:lpstr>Synopsys PrimePower</vt:lpstr>
      <vt:lpstr>Power Estimation</vt:lpstr>
      <vt:lpstr>PrimePower flow</vt:lpstr>
      <vt:lpstr>Slide 82</vt:lpstr>
      <vt:lpstr>PrimePower</vt:lpstr>
      <vt:lpstr>Phase 1</vt:lpstr>
      <vt:lpstr>SideNote!</vt:lpstr>
      <vt:lpstr>Phase 2</vt:lpstr>
      <vt:lpstr>PrimePower reports</vt:lpstr>
      <vt:lpstr>FSDB output</vt:lpstr>
      <vt:lpstr>Synopsys HSIM</vt:lpstr>
      <vt:lpstr>Synopsys HSIM</vt:lpstr>
      <vt:lpstr>Synopsys HSIM</vt:lpstr>
      <vt:lpstr>Hierarchical Storage</vt:lpstr>
      <vt:lpstr>Isomorphic Matching</vt:lpstr>
      <vt:lpstr>input</vt:lpstr>
      <vt:lpstr>output</vt:lpstr>
      <vt:lpstr>HSIM structure</vt:lpstr>
      <vt:lpstr>Applications</vt:lpstr>
      <vt:lpstr>simulation flow</vt:lpstr>
      <vt:lpstr>Accuracy Options in HSIM</vt:lpstr>
      <vt:lpstr>Input Vector</vt:lpstr>
      <vt:lpstr>Case studies</vt:lpstr>
      <vt:lpstr>Case studies</vt:lpstr>
      <vt:lpstr>Post-layout back-annotation</vt:lpstr>
      <vt:lpstr>Verilog-A support</vt:lpstr>
      <vt:lpstr>Verilog-A support / example</vt:lpstr>
      <vt:lpstr>Converters</vt:lpstr>
      <vt:lpstr>Timing &amp; Power Analysis</vt:lpstr>
      <vt:lpstr>Other features not covered here</vt:lpstr>
      <vt:lpstr>Mixed-Signal Simulation</vt:lpstr>
      <vt:lpstr>Co-Simulation</vt:lpstr>
      <vt:lpstr>Slide 111</vt:lpstr>
      <vt:lpstr>Simulation output</vt:lpstr>
      <vt:lpstr>Sample HSIM flow </vt:lpstr>
      <vt:lpstr>Silicon Access Networks</vt:lpstr>
      <vt:lpstr>Accelerant Networks</vt:lpstr>
      <vt:lpstr>Sharif Dependable System Lab [DSL]</vt:lpstr>
      <vt:lpstr>Sharif Dependable System Lab [DSL]</vt:lpstr>
      <vt:lpstr>Sharif Dependable System Lab [DSL]</vt:lpstr>
      <vt:lpstr>Tool demonstration</vt:lpstr>
      <vt:lpstr>Summary of the Design Flow</vt:lpstr>
      <vt:lpstr>High-Speed Digital Design</vt:lpstr>
      <vt:lpstr>RTL techniques </vt:lpstr>
      <vt:lpstr>RTL techniques </vt:lpstr>
      <vt:lpstr>RTL techniques </vt:lpstr>
      <vt:lpstr>Synthesis techniques (FPGA)</vt:lpstr>
      <vt:lpstr>Mapping and Place &amp; Route: P&amp;R</vt:lpstr>
      <vt:lpstr>Clock, Power and Thermal issues</vt:lpstr>
      <vt:lpstr>Thank you!</vt:lpstr>
    </vt:vector>
  </TitlesOfParts>
  <Company>Sharif</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Analysis using Synopsys flow</dc:title>
  <dc:creator>Adel Ahmadyan</dc:creator>
  <cp:lastModifiedBy>Adel Ahmadyan</cp:lastModifiedBy>
  <cp:revision>65</cp:revision>
  <dcterms:created xsi:type="dcterms:W3CDTF">2009-11-17T22:40:57Z</dcterms:created>
  <dcterms:modified xsi:type="dcterms:W3CDTF">2009-12-14T23:52:31Z</dcterms:modified>
</cp:coreProperties>
</file>